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85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8" r:id="rId12"/>
    <p:sldId id="270" r:id="rId13"/>
    <p:sldId id="269" r:id="rId14"/>
    <p:sldId id="271" r:id="rId15"/>
    <p:sldId id="267" r:id="rId16"/>
    <p:sldId id="272" r:id="rId17"/>
    <p:sldId id="273" r:id="rId18"/>
    <p:sldId id="274" r:id="rId19"/>
    <p:sldId id="275" r:id="rId20"/>
    <p:sldId id="276" r:id="rId21"/>
    <p:sldId id="283" r:id="rId22"/>
    <p:sldId id="277" r:id="rId23"/>
    <p:sldId id="278" r:id="rId24"/>
    <p:sldId id="279" r:id="rId25"/>
    <p:sldId id="280" r:id="rId26"/>
    <p:sldId id="282" r:id="rId27"/>
    <p:sldId id="286" r:id="rId28"/>
    <p:sldId id="28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81C3"/>
    <a:srgbClr val="08EC1E"/>
    <a:srgbClr val="CE02CE"/>
    <a:srgbClr val="9B358C"/>
    <a:srgbClr val="0E8AD6"/>
    <a:srgbClr val="FF6699"/>
    <a:srgbClr val="F79D9D"/>
    <a:srgbClr val="A1ADD2"/>
    <a:srgbClr val="C09EC9"/>
    <a:srgbClr val="81C1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8" autoAdjust="0"/>
    <p:restoredTop sz="94162" autoAdjust="0"/>
  </p:normalViewPr>
  <p:slideViewPr>
    <p:cSldViewPr snapToGrid="0">
      <p:cViewPr varScale="1">
        <p:scale>
          <a:sx n="77" d="100"/>
          <a:sy n="77" d="100"/>
        </p:scale>
        <p:origin x="8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D3D391-C08A-4C6D-BA15-D52195804A07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ADA847-2E67-4719-ADD1-770205D43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823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ADA847-2E67-4719-ADD1-770205D4363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373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ADA847-2E67-4719-ADD1-770205D4363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204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ADA847-2E67-4719-ADD1-770205D4363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84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ADA847-2E67-4719-ADD1-770205D4363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169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ADA847-2E67-4719-ADD1-770205D4363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8255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DA847-2E67-4719-ADD1-770205D4363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2227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ADA847-2E67-4719-ADD1-770205D4363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4473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ADA847-2E67-4719-ADD1-770205D4363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106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B8657-6D14-47BA-BB2A-323C9AD508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B9B12C-8866-49DE-AAC2-8EEC442F64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B55554-8217-402C-8FD2-51CB6BB75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F60BD-DAAE-4A62-A558-0BB047C4E57F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7EED69-1D5F-4F50-83F3-DECAF6E6B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4CC5FF-CAF9-4A50-9310-EA7C1DD56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2D6B9-81E3-4EE3-BB7C-8745B6521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77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F9BE4-DFAB-489A-A0B0-2EC6DC85A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BD0564-2C8E-4DCD-8AAD-7C81C66538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C2B044-EEDE-49F0-8DA1-76C54BE97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F60BD-DAAE-4A62-A558-0BB047C4E57F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EB838-15ED-4111-80E5-46752B695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F2D816-6591-4EF6-A490-C15F4105C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2D6B9-81E3-4EE3-BB7C-8745B6521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565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15D99C-68BC-4910-8F50-FCB77FF438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32FFA0-1BBE-4EDE-8D5F-DEFF5243CB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9F46E-01E9-4392-B013-7DB0A6AA4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F60BD-DAAE-4A62-A558-0BB047C4E57F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70F3F2-70D9-4186-9408-DDDF98B4E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A728DA-3A8C-4C5E-A243-10BEEDC95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2D6B9-81E3-4EE3-BB7C-8745B6521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991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B5CF3-DB2C-4ACE-B84C-E215C49BC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64A0E-5511-4259-A439-D5CE086858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A032E7-1EA5-4EE4-A718-EC08F1D2C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F60BD-DAAE-4A62-A558-0BB047C4E57F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0F9F2E-B587-4735-B71C-64693BD66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40C9D9-1FBF-4A3B-92A9-15B77F2DF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2D6B9-81E3-4EE3-BB7C-8745B6521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138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2A63C-963F-4931-BE17-624256E71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ABB1D0-74E0-4566-8791-5841E35A57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9F1F22-F43D-4AE9-B786-76CE6FAF6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F60BD-DAAE-4A62-A558-0BB047C4E57F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2F130C-D338-40C5-BCD7-8A443A6D3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E1369D-071B-44CB-AEE4-3BCBC092E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2D6B9-81E3-4EE3-BB7C-8745B6521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056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F6DD7-0687-408C-B6CC-2C0C39341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00B2EF-5201-4565-AC2F-0B9C11FAA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4BEEF5-50C9-4C1A-827F-B28CE492C4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F82E5F-1CE5-4079-BF53-39AE8B816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F60BD-DAAE-4A62-A558-0BB047C4E57F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73F1BF-636F-4C7A-982E-492AB494B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8AF325-A971-4A27-B7CA-DBF281F4C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2D6B9-81E3-4EE3-BB7C-8745B6521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200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84274-0CDC-4E35-8B55-F8C946AEA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8BC1CC-8F0F-4A4A-9AB7-176E6993EE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A726AD-5260-4E86-BF4C-DABA831B2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12A332-3D61-4F2F-B887-B980F98A73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91219F-497F-4FDD-A45E-78339D7EB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BD2B3A-29B9-4D18-B108-163F6F16E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F60BD-DAAE-4A62-A558-0BB047C4E57F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B8F6B4-E107-48A3-B67E-B29A3D85F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2CC56E-4218-4B8A-A710-DE68B94A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2D6B9-81E3-4EE3-BB7C-8745B6521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547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8D934-CE50-4D8B-9ADA-CB51B268C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4FC887-9FC0-4EAC-B694-E4D43B7A1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F60BD-DAAE-4A62-A558-0BB047C4E57F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54E85F-AFB1-4CD2-9730-81ED8EBEF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841A03-788C-4B2E-B2A0-3D8F5DAE7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2D6B9-81E3-4EE3-BB7C-8745B6521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394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94AF7B-81DE-4D12-AA75-CF1CF5E6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F60BD-DAAE-4A62-A558-0BB047C4E57F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0BDCCA-BE53-4BE6-8D37-DC2027CE3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91F5B0-48DD-40ED-8C76-82E2DF33D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2D6B9-81E3-4EE3-BB7C-8745B6521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357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0E24A-B900-4773-B4F8-94CC94E4F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106D1-2674-4DAC-A6E8-791779238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44E14D-FA96-4312-B896-92268970FA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2EC0D6-BFDA-49FB-860C-BFE09F089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F60BD-DAAE-4A62-A558-0BB047C4E57F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EF5C65-34CC-424C-8FDB-D336FC689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3F5E-0AE7-4370-8041-0351BD3E0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2D6B9-81E3-4EE3-BB7C-8745B6521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347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7968B-DDCE-4781-83FE-BAA255DB0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7472EB-9154-48D2-B932-1D459EF3D6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5519CC-1CD5-4479-99F1-F0D6E45EEE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4CFA37-382D-4BF7-BA49-5EB5A49B0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F60BD-DAAE-4A62-A558-0BB047C4E57F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06225E-84B2-40F8-A388-E4B0E0E6B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B149E2-C836-43D1-8681-CE4F76FF4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2D6B9-81E3-4EE3-BB7C-8745B6521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418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2D0F80-B2F5-4004-9B95-9F61855FE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83CA9F-A4A5-4D43-B2C5-FA0CA84688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902790-AA38-41E8-940E-8F948C695C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EF60BD-DAAE-4A62-A558-0BB047C4E57F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8C3E5D-B1BB-45B2-8304-D80A62468E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D9ADFC-FD53-4585-9786-124B650EB3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82D6B9-81E3-4EE3-BB7C-8745B6521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390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fi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B804065-3B90-4FFE-A921-E7F6A1DDD279}"/>
              </a:ext>
            </a:extLst>
          </p:cNvPr>
          <p:cNvSpPr txBox="1"/>
          <p:nvPr/>
        </p:nvSpPr>
        <p:spPr>
          <a:xfrm>
            <a:off x="4649741" y="3029992"/>
            <a:ext cx="3750905" cy="769441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4400" b="1" dirty="0">
                <a:ln w="0">
                  <a:solidFill>
                    <a:schemeClr val="accent1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Poor Richard" panose="02080502050505020702" pitchFamily="18" charset="0"/>
                <a:cs typeface="Times New Roman" panose="02020603050405020304" pitchFamily="18" charset="0"/>
              </a:rPr>
              <a:t>Opisthorchis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4C2D1F-8ED4-4C62-A3E4-500F2FBF1516}"/>
              </a:ext>
            </a:extLst>
          </p:cNvPr>
          <p:cNvSpPr/>
          <p:nvPr/>
        </p:nvSpPr>
        <p:spPr>
          <a:xfrm>
            <a:off x="5339760" y="4633260"/>
            <a:ext cx="6644768" cy="1938992"/>
          </a:xfrm>
          <a:prstGeom prst="rect">
            <a:avLst/>
          </a:prstGeom>
          <a:noFill/>
          <a:ln>
            <a:noFill/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342900" indent="-342900" algn="ctr" rtl="1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fa-IR" sz="2400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 Narm"/>
                <a:cs typeface="B Narm" panose="00000400000000000000" pitchFamily="2" charset="-78"/>
              </a:rPr>
              <a:t>نام درس:</a:t>
            </a:r>
            <a:r>
              <a:rPr lang="fa-IR" sz="2400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 Narm"/>
                <a:cs typeface="B Narm" panose="00000400000000000000" pitchFamily="2" charset="-78"/>
              </a:rPr>
              <a:t> </a:t>
            </a:r>
            <a:r>
              <a:rPr lang="fa-IR" sz="2400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B Narm"/>
                <a:cs typeface="B Narm" panose="00000400000000000000" pitchFamily="2" charset="-78"/>
              </a:rPr>
              <a:t>انگل شناسی</a:t>
            </a:r>
            <a:endParaRPr lang="en-US" sz="2400" dirty="0">
              <a:solidFill>
                <a:schemeClr val="bg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B Narm"/>
              <a:cs typeface="B Narm" panose="00000400000000000000" pitchFamily="2" charset="-78"/>
            </a:endParaRPr>
          </a:p>
          <a:p>
            <a:pPr marL="342900" indent="-342900" algn="ctr" rtl="1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fa-IR" sz="2400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 Narm"/>
                <a:cs typeface="B Narm" panose="00000400000000000000" pitchFamily="2" charset="-78"/>
              </a:rPr>
              <a:t>استاد درس: </a:t>
            </a:r>
            <a:r>
              <a:rPr lang="fa-IR" sz="2400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B Narm"/>
                <a:cs typeface="B Narm" panose="00000400000000000000" pitchFamily="2" charset="-78"/>
              </a:rPr>
              <a:t>دکتر خرمی</a:t>
            </a:r>
            <a:endParaRPr lang="en-US" sz="2400" dirty="0">
              <a:solidFill>
                <a:schemeClr val="bg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B Narm"/>
              <a:cs typeface="B Narm" panose="00000400000000000000" pitchFamily="2" charset="-78"/>
            </a:endParaRPr>
          </a:p>
          <a:p>
            <a:pPr marL="342900" indent="-342900" algn="ctr" rtl="1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fa-IR" sz="2400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 Narm"/>
                <a:cs typeface="B Narm" panose="00000400000000000000" pitchFamily="2" charset="-78"/>
              </a:rPr>
              <a:t>عنوان ارائه: </a:t>
            </a:r>
            <a:r>
              <a:rPr lang="fa-IR" sz="2400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 Narm"/>
                <a:cs typeface="B Narm" panose="00000400000000000000" pitchFamily="2" charset="-78"/>
              </a:rPr>
              <a:t>اپیستورکیس</a:t>
            </a:r>
            <a:endParaRPr lang="en-US" sz="2400" dirty="0">
              <a:solidFill>
                <a:schemeClr val="bg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 Narm"/>
              <a:cs typeface="B Narm" panose="00000400000000000000" pitchFamily="2" charset="-78"/>
            </a:endParaRPr>
          </a:p>
          <a:p>
            <a:pPr marL="342900" indent="-342900" algn="ctr" rtl="1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fa-IR" sz="2400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 Narm"/>
                <a:cs typeface="B Narm" panose="00000400000000000000" pitchFamily="2" charset="-78"/>
              </a:rPr>
              <a:t>تهیه و تنظیم: </a:t>
            </a:r>
            <a:r>
              <a:rPr lang="fa-IR" sz="2400" dirty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 Narm"/>
                <a:cs typeface="B Narm" panose="00000400000000000000" pitchFamily="2" charset="-78"/>
              </a:rPr>
              <a:t>نگین صفرپور</a:t>
            </a:r>
            <a:r>
              <a:rPr lang="fa-IR" sz="2400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B Narm"/>
                <a:cs typeface="B Narm" panose="00000400000000000000" pitchFamily="2" charset="-78"/>
              </a:rPr>
              <a:t>/ </a:t>
            </a:r>
            <a:r>
              <a:rPr lang="fa-IR" sz="2400" dirty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 Narm"/>
                <a:cs typeface="B Narm" panose="00000400000000000000" pitchFamily="2" charset="-78"/>
              </a:rPr>
              <a:t>محمد کشتکاری</a:t>
            </a:r>
            <a:r>
              <a:rPr lang="fa-IR" sz="2400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B Narm"/>
                <a:cs typeface="B Narm" panose="00000400000000000000" pitchFamily="2" charset="-78"/>
              </a:rPr>
              <a:t>/ </a:t>
            </a:r>
            <a:r>
              <a:rPr lang="fa-IR" sz="2400" dirty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 Narm"/>
                <a:cs typeface="B Narm" panose="00000400000000000000" pitchFamily="2" charset="-78"/>
              </a:rPr>
              <a:t>مهتاب کلانی</a:t>
            </a:r>
            <a:endParaRPr lang="en-US" sz="24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B Narm"/>
              <a:cs typeface="B Narm" panose="00000400000000000000" pitchFamily="2" charset="-78"/>
            </a:endParaRPr>
          </a:p>
          <a:p>
            <a:pPr marL="342900" indent="-342900" algn="ctr" rtl="1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fa-IR" sz="2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 Narm"/>
                <a:cs typeface="B Narm" panose="00000400000000000000" pitchFamily="2" charset="-78"/>
              </a:rPr>
              <a:t>اردیبهشت</a:t>
            </a:r>
            <a:r>
              <a:rPr lang="fa-I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 Narm"/>
                <a:cs typeface="B Narm" panose="00000400000000000000" pitchFamily="2" charset="-78"/>
              </a:rPr>
              <a:t> </a:t>
            </a:r>
            <a:r>
              <a:rPr lang="en-US" sz="2400" dirty="0">
                <a:solidFill>
                  <a:schemeClr val="bg1"/>
                </a:solidFill>
                <a:effectLst>
                  <a:glow rad="101600">
                    <a:schemeClr val="bg2">
                      <a:lumMod val="90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 Narm"/>
                <a:cs typeface="B Narm" panose="00000400000000000000" pitchFamily="2" charset="-78"/>
              </a:rPr>
              <a:t>1401</a:t>
            </a:r>
          </a:p>
        </p:txBody>
      </p:sp>
    </p:spTree>
    <p:extLst>
      <p:ext uri="{BB962C8B-B14F-4D97-AF65-F5344CB8AC3E}">
        <p14:creationId xmlns:p14="http://schemas.microsoft.com/office/powerpoint/2010/main" val="348236084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ADC1E8E-2F63-4687-A884-C2A2F0B0AE1A}"/>
              </a:ext>
            </a:extLst>
          </p:cNvPr>
          <p:cNvSpPr txBox="1"/>
          <p:nvPr/>
        </p:nvSpPr>
        <p:spPr>
          <a:xfrm>
            <a:off x="4018288" y="162250"/>
            <a:ext cx="8086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3200" b="1" dirty="0">
                <a:effectLst>
                  <a:glow rad="101600">
                    <a:srgbClr val="0070C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چرخه زندگی و بیماری زایی</a:t>
            </a:r>
            <a:endParaRPr lang="en-US" sz="3200" b="1" dirty="0">
              <a:effectLst>
                <a:glow rad="101600">
                  <a:srgbClr val="0070C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63DA9F-6BCC-47CE-8FA6-D62665605E23}"/>
              </a:ext>
            </a:extLst>
          </p:cNvPr>
          <p:cNvSpPr/>
          <p:nvPr/>
        </p:nvSpPr>
        <p:spPr>
          <a:xfrm>
            <a:off x="6929120" y="842521"/>
            <a:ext cx="5175458" cy="273087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 algn="r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a-IR" sz="2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فلوک های بالغ، تخم های دارای جنین رسیده را بوسیله مدفوع دفع می</a:t>
            </a:r>
            <a:r>
              <a:rPr lang="fa-IR" sz="2200" dirty="0">
                <a:cs typeface="B Nazanin" panose="00000400000000000000" pitchFamily="2" charset="-78"/>
              </a:rPr>
              <a:t> </a:t>
            </a:r>
            <a:r>
              <a:rPr lang="fa-IR" sz="2200" dirty="0">
                <a:solidFill>
                  <a:schemeClr val="bg1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کن</a:t>
            </a:r>
            <a:r>
              <a:rPr lang="fa-IR" sz="2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ند.</a:t>
            </a:r>
          </a:p>
          <a:p>
            <a:pPr marL="342900" indent="-342900" algn="r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a-IR" sz="2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پس از بلعیده شدن توسط یک حلزون </a:t>
            </a:r>
            <a:r>
              <a:rPr lang="ar-SA" sz="2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از</a:t>
            </a:r>
            <a:r>
              <a:rPr lang="fa-IR" sz="2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 خانواده </a:t>
            </a:r>
            <a:r>
              <a:rPr lang="ar-SA" sz="2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حلزون</a:t>
            </a:r>
            <a:r>
              <a:rPr lang="fa-IR" sz="2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 های</a:t>
            </a:r>
            <a:r>
              <a:rPr lang="ar-SA" sz="2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 بولينوس به نام</a:t>
            </a:r>
            <a:r>
              <a:rPr lang="en-US" sz="2200" dirty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Bithynia</a:t>
            </a:r>
            <a:r>
              <a:rPr lang="en-US" sz="2200" dirty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 Nazanin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200" dirty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 Nazanin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200" dirty="0">
                <a:solidFill>
                  <a:schemeClr val="bg1"/>
                </a:solidFill>
                <a:latin typeface="B Nazanin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(اولین میزبان واسط)</a:t>
            </a:r>
            <a:r>
              <a:rPr lang="en-US" sz="2200" dirty="0">
                <a:solidFill>
                  <a:schemeClr val="bg1"/>
                </a:solidFill>
                <a:latin typeface="B Nazanin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200" dirty="0">
                <a:solidFill>
                  <a:schemeClr val="bg1"/>
                </a:solidFill>
                <a:latin typeface="B Nazanin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تخم‌ها، میراسیدیوم را آزاد می‌کنند که در حلزون تکثیر غیرجنسی را انجام می دهد؛ ابتدا بصورت ا</a:t>
            </a:r>
            <a:r>
              <a:rPr lang="fa-IR" sz="2200" dirty="0">
                <a:cs typeface="B Nazanin" panose="00000400000000000000" pitchFamily="2" charset="-78"/>
              </a:rPr>
              <a:t>سپوروسیست‌، بعد از آن ردی و درنهایت سرکر.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46F65D-2F2E-4CB7-A17D-504F9A667B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7" t="8889" r="14287" b="7778"/>
          <a:stretch/>
        </p:blipFill>
        <p:spPr>
          <a:xfrm>
            <a:off x="87422" y="842521"/>
            <a:ext cx="6649280" cy="53733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AA71997B-3F8F-49A2-B034-EFE3682F43E2}"/>
              </a:ext>
            </a:extLst>
          </p:cNvPr>
          <p:cNvSpPr/>
          <p:nvPr/>
        </p:nvSpPr>
        <p:spPr>
          <a:xfrm>
            <a:off x="1361438" y="3880671"/>
            <a:ext cx="2987040" cy="2815079"/>
          </a:xfrm>
          <a:prstGeom prst="ellipse">
            <a:avLst/>
          </a:pr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40EA412-0EEB-44FC-BC2C-554AE87BAB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073" y="3717977"/>
            <a:ext cx="2983517" cy="21529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FC94326-6114-42CA-812B-4C959C33DF86}"/>
              </a:ext>
            </a:extLst>
          </p:cNvPr>
          <p:cNvSpPr/>
          <p:nvPr/>
        </p:nvSpPr>
        <p:spPr>
          <a:xfrm>
            <a:off x="8267073" y="5961001"/>
            <a:ext cx="3023118" cy="461665"/>
          </a:xfrm>
          <a:prstGeom prst="rect">
            <a:avLst/>
          </a:prstGeom>
          <a:solidFill>
            <a:schemeClr val="accent6">
              <a:alpha val="50000"/>
            </a:schemeClr>
          </a:solidFill>
          <a:ln w="2857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effectLst>
                  <a:glow rad="101600">
                    <a:schemeClr val="tx2">
                      <a:lumMod val="20000"/>
                      <a:lumOff val="80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Bithynia</a:t>
            </a:r>
            <a:endParaRPr lang="en-US" sz="2400" b="1" dirty="0">
              <a:solidFill>
                <a:schemeClr val="tx1"/>
              </a:solidFill>
              <a:effectLst>
                <a:glow rad="101600">
                  <a:schemeClr val="tx2">
                    <a:lumMod val="20000"/>
                    <a:lumOff val="80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332299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7077499-FDBF-4C3B-91A5-E3177EAEE7A6}"/>
              </a:ext>
            </a:extLst>
          </p:cNvPr>
          <p:cNvSpPr/>
          <p:nvPr/>
        </p:nvSpPr>
        <p:spPr>
          <a:xfrm>
            <a:off x="6858000" y="784023"/>
            <a:ext cx="5246578" cy="285853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 algn="r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ar-SA" sz="2400" dirty="0"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سرکر در اپیستورکیس بعلت داشتن یک پرده بر روی دم، (لوفوسرکر</a:t>
            </a:r>
            <a:r>
              <a:rPr lang="en-US" sz="2400" dirty="0"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(</a:t>
            </a:r>
            <a:r>
              <a:rPr lang="en-US" sz="2400" dirty="0" err="1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lophocercus</a:t>
            </a:r>
            <a:r>
              <a:rPr lang="en-US" sz="2400" dirty="0"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en-US" sz="2400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cercariae</a:t>
            </a:r>
            <a:r>
              <a:rPr lang="en-US" sz="2400" dirty="0"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400" dirty="0"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ar-SA" sz="2400" dirty="0"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نامیده می شود. </a:t>
            </a:r>
            <a:r>
              <a:rPr lang="fa-IR" sz="2400" dirty="0"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سرکرها از حلزون آزاد می‌شوند و به ماهی‌های آب شیرین متعلق به خانواده  </a:t>
            </a:r>
            <a:r>
              <a:rPr lang="en-US" sz="2400" dirty="0" err="1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Cyprinidae</a:t>
            </a:r>
            <a:r>
              <a:rPr lang="fa-IR" sz="2400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400" dirty="0"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(دومین میزبان واسط) نفوذ می‌کنند و بصورت متاسرکر در ماهیچه‌ها یا زیر فلس‌ها ایجاد می‌شوند.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D46E183-D22C-4A1F-95D6-8260516934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55" b="7852"/>
          <a:stretch/>
        </p:blipFill>
        <p:spPr>
          <a:xfrm>
            <a:off x="8133841" y="3770373"/>
            <a:ext cx="2694896" cy="22526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BE795B0-8BC8-4949-A2FD-67A92F0B9F7B}"/>
              </a:ext>
            </a:extLst>
          </p:cNvPr>
          <p:cNvSpPr txBox="1"/>
          <p:nvPr/>
        </p:nvSpPr>
        <p:spPr>
          <a:xfrm>
            <a:off x="8133841" y="6109850"/>
            <a:ext cx="2694896" cy="400110"/>
          </a:xfrm>
          <a:prstGeom prst="rect">
            <a:avLst/>
          </a:prstGeom>
          <a:solidFill>
            <a:schemeClr val="accent6">
              <a:alpha val="50000"/>
            </a:schemeClr>
          </a:solidFill>
          <a:ln w="2857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effectLst>
                  <a:glow rad="101600">
                    <a:schemeClr val="tx2">
                      <a:lumMod val="20000"/>
                      <a:lumOff val="80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Cyprinidae</a:t>
            </a:r>
            <a:endParaRPr lang="en-US" sz="2000" b="1" dirty="0">
              <a:solidFill>
                <a:schemeClr val="tx1"/>
              </a:solidFill>
              <a:effectLst>
                <a:glow rad="101600">
                  <a:schemeClr val="tx2">
                    <a:lumMod val="20000"/>
                    <a:lumOff val="80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BCB5699-E63E-41AB-943B-D8311D0780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7" t="8889" r="14287" b="7778"/>
          <a:stretch/>
        </p:blipFill>
        <p:spPr>
          <a:xfrm>
            <a:off x="87422" y="842521"/>
            <a:ext cx="6649280" cy="53733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F5FA2A97-47EC-4E6B-855A-B43B94AA4297}"/>
              </a:ext>
            </a:extLst>
          </p:cNvPr>
          <p:cNvSpPr/>
          <p:nvPr/>
        </p:nvSpPr>
        <p:spPr>
          <a:xfrm>
            <a:off x="1411618" y="1731347"/>
            <a:ext cx="2875280" cy="2786302"/>
          </a:xfrm>
          <a:prstGeom prst="ellipse">
            <a:avLst/>
          </a:pr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EC885B-1D8B-48E8-84F7-90EF3121E971}"/>
              </a:ext>
            </a:extLst>
          </p:cNvPr>
          <p:cNvSpPr txBox="1"/>
          <p:nvPr/>
        </p:nvSpPr>
        <p:spPr>
          <a:xfrm>
            <a:off x="4018288" y="162250"/>
            <a:ext cx="8086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3200" b="1" dirty="0">
                <a:effectLst>
                  <a:glow rad="101600">
                    <a:srgbClr val="0070C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چرخه زندگی و بیماری زایی</a:t>
            </a:r>
            <a:endParaRPr lang="en-US" sz="3200" b="1" dirty="0">
              <a:effectLst>
                <a:glow rad="101600">
                  <a:srgbClr val="0070C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250049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9D1F42B-5BD1-4F8F-9AF8-A994452E032D}"/>
              </a:ext>
            </a:extLst>
          </p:cNvPr>
          <p:cNvSpPr/>
          <p:nvPr/>
        </p:nvSpPr>
        <p:spPr>
          <a:xfrm>
            <a:off x="7006462" y="1266863"/>
            <a:ext cx="5080000" cy="156966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fa-IR" sz="24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میزبان نهایی پستانداران (گربه، سگ، و انواع پستانداران ماهی خوار از جمله انسان) با خوردن ماهی های نپخته حاوی متاسرکر آلوده می شوند. </a:t>
            </a:r>
            <a:endParaRPr lang="en-US" sz="2400" dirty="0">
              <a:cs typeface="B Nazanin" panose="00000400000000000000" pitchFamily="2" charset="-7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08A5C3-75B6-4E36-8C7C-7F532D4071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7" t="8889" r="14287" b="7778"/>
          <a:stretch/>
        </p:blipFill>
        <p:spPr>
          <a:xfrm>
            <a:off x="87422" y="842521"/>
            <a:ext cx="6649280" cy="53733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858C792-BFF9-4645-844B-5578BED6B485}"/>
              </a:ext>
            </a:extLst>
          </p:cNvPr>
          <p:cNvSpPr/>
          <p:nvPr/>
        </p:nvSpPr>
        <p:spPr>
          <a:xfrm>
            <a:off x="2576960" y="842521"/>
            <a:ext cx="2846424" cy="2786699"/>
          </a:xfrm>
          <a:prstGeom prst="ellipse">
            <a:avLst/>
          </a:pr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7B90EF-46A9-4160-A796-65381E43FD88}"/>
              </a:ext>
            </a:extLst>
          </p:cNvPr>
          <p:cNvSpPr txBox="1"/>
          <p:nvPr/>
        </p:nvSpPr>
        <p:spPr>
          <a:xfrm>
            <a:off x="4018288" y="162250"/>
            <a:ext cx="8086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3200" b="1" dirty="0">
                <a:effectLst>
                  <a:glow rad="101600">
                    <a:srgbClr val="0070C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چرخه زندگی و بیماری زایی</a:t>
            </a:r>
            <a:endParaRPr lang="en-US" sz="3200" b="1" dirty="0">
              <a:effectLst>
                <a:glow rad="101600">
                  <a:srgbClr val="0070C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548172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0EAD6B-4303-48F1-B889-87AA12486AC8}"/>
              </a:ext>
            </a:extLst>
          </p:cNvPr>
          <p:cNvSpPr/>
          <p:nvPr/>
        </p:nvSpPr>
        <p:spPr>
          <a:xfrm>
            <a:off x="6912818" y="948704"/>
            <a:ext cx="5191760" cy="285853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 algn="r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a-IR" sz="24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پس از مصرف، </a:t>
            </a:r>
            <a:r>
              <a:rPr lang="ar-SA" sz="2400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در دئودنوم انسان، دیواره خارجی متاسرکر تحت تاثیر تریپسین حل می شود، در حالیکه دیواره داخلی آن در نتیجه فعالیت خود متاسرکر پاره می شود</a:t>
            </a:r>
            <a:r>
              <a:rPr lang="fa-IR" sz="24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، سپس </a:t>
            </a:r>
            <a:r>
              <a:rPr lang="ar-SA" sz="2400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لاروهای آزاد شده</a:t>
            </a:r>
            <a:r>
              <a:rPr lang="ar-SA" sz="24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4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از طریق آمپول واتر به مجاری صفراوی صعود می‌کند، جایی که می‌چسبند و بالغ می‌شوند و بعد از </a:t>
            </a:r>
            <a:r>
              <a:rPr lang="en-US" sz="2400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3-4</a:t>
            </a:r>
            <a:r>
              <a:rPr lang="fa-IR" sz="24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هفته تخم‌گذاری می‌کنند.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1B1898-9C69-4E7F-BF67-CF31877CD5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7" t="8889" r="14287" b="7778"/>
          <a:stretch/>
        </p:blipFill>
        <p:spPr>
          <a:xfrm>
            <a:off x="87422" y="842521"/>
            <a:ext cx="6649280" cy="53733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8CD8561-F1AB-4795-89DD-DDAB0CA9B79F}"/>
              </a:ext>
            </a:extLst>
          </p:cNvPr>
          <p:cNvSpPr/>
          <p:nvPr/>
        </p:nvSpPr>
        <p:spPr>
          <a:xfrm>
            <a:off x="3629448" y="2926616"/>
            <a:ext cx="3195312" cy="3253711"/>
          </a:xfrm>
          <a:prstGeom prst="ellipse">
            <a:avLst/>
          </a:pr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7A2EB4-1FFB-4B08-9EF8-EB4DF75CF7CC}"/>
              </a:ext>
            </a:extLst>
          </p:cNvPr>
          <p:cNvSpPr txBox="1"/>
          <p:nvPr/>
        </p:nvSpPr>
        <p:spPr>
          <a:xfrm>
            <a:off x="4018288" y="162250"/>
            <a:ext cx="8086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3200" b="1" dirty="0">
                <a:effectLst>
                  <a:glow rad="101600">
                    <a:srgbClr val="0070C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چرخه زندگی و بیماری زایی</a:t>
            </a:r>
            <a:endParaRPr lang="en-US" sz="3200" b="1" dirty="0">
              <a:effectLst>
                <a:glow rad="101600">
                  <a:srgbClr val="0070C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072743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2274CC3-E7F8-4EA7-960E-903FEAE7C832}"/>
              </a:ext>
            </a:extLst>
          </p:cNvPr>
          <p:cNvSpPr/>
          <p:nvPr/>
        </p:nvSpPr>
        <p:spPr>
          <a:xfrm>
            <a:off x="7357078" y="842521"/>
            <a:ext cx="4691025" cy="306372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 algn="r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a-IR" sz="2400" dirty="0"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فلوک های بالغ در مجاری صفراوی میزبان قرار دارند. </a:t>
            </a:r>
          </a:p>
          <a:p>
            <a:pPr marL="342900" indent="-342900" algn="r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a-IR" sz="2400" dirty="0"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چرخه زندگی در انسان سه ماه طول می کشد. </a:t>
            </a:r>
          </a:p>
          <a:p>
            <a:pPr marL="342900" indent="-342900" algn="r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a-IR" sz="2400" dirty="0"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سپس افراد آلوده تخم ها را در مدفوع خود دفع می کنند یا ممکن است بوسیله سرفه دفع کنند</a:t>
            </a:r>
            <a:endParaRPr lang="en-US" sz="2400" dirty="0">
              <a:latin typeface="Bahnschrift SemiBold SemiConden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54F407-B353-4CA1-A78E-5EAABC9B7012}"/>
              </a:ext>
            </a:extLst>
          </p:cNvPr>
          <p:cNvSpPr txBox="1"/>
          <p:nvPr/>
        </p:nvSpPr>
        <p:spPr>
          <a:xfrm>
            <a:off x="7499320" y="4523909"/>
            <a:ext cx="4548783" cy="83099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fa-IR" sz="2400" b="1" dirty="0">
                <a:ln>
                  <a:solidFill>
                    <a:schemeClr val="bg2"/>
                  </a:solidFill>
                </a:ln>
                <a:solidFill>
                  <a:schemeClr val="accent5">
                    <a:lumMod val="75000"/>
                  </a:schemeClr>
                </a:solidFill>
                <a:effectLst/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نکته:  </a:t>
            </a:r>
            <a:r>
              <a:rPr lang="fa-IR" sz="2400" dirty="0">
                <a:solidFill>
                  <a:schemeClr val="bg1"/>
                </a:solidFill>
                <a:effectLst/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نوشیدن آب رودخانه یا آب غیر شرب منجر به عفونت با </a:t>
            </a:r>
            <a:r>
              <a:rPr lang="en-US" sz="2400" dirty="0"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Opisthorchis</a:t>
            </a:r>
            <a:r>
              <a:rPr lang="fa-IR" sz="2400" dirty="0">
                <a:solidFill>
                  <a:schemeClr val="bg1"/>
                </a:solidFill>
                <a:effectLst/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نمی شود.</a:t>
            </a:r>
            <a:endParaRPr lang="en-US" sz="2400" dirty="0">
              <a:solidFill>
                <a:schemeClr val="bg1"/>
              </a:solidFill>
              <a:effectLst/>
              <a:latin typeface="Bahnschrift SemiBold SemiConden" panose="020B0502040204020203" pitchFamily="34" charset="0"/>
              <a:cs typeface="B Nazanin" panose="00000400000000000000" pitchFamily="2" charset="-7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6EB35E-8E9D-4A4A-BE70-E3F90E27D1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7" t="8889" r="14287" b="7778"/>
          <a:stretch/>
        </p:blipFill>
        <p:spPr>
          <a:xfrm>
            <a:off x="87422" y="842521"/>
            <a:ext cx="6649280" cy="53733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E92925F-8271-4D4B-8C51-E3C3CC4EC439}"/>
              </a:ext>
            </a:extLst>
          </p:cNvPr>
          <p:cNvSpPr/>
          <p:nvPr/>
        </p:nvSpPr>
        <p:spPr>
          <a:xfrm>
            <a:off x="2712721" y="3717487"/>
            <a:ext cx="3027680" cy="2870145"/>
          </a:xfrm>
          <a:prstGeom prst="ellipse">
            <a:avLst/>
          </a:pr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FDECD1-3D74-4618-8EA5-7520ABC22771}"/>
              </a:ext>
            </a:extLst>
          </p:cNvPr>
          <p:cNvSpPr txBox="1"/>
          <p:nvPr/>
        </p:nvSpPr>
        <p:spPr>
          <a:xfrm>
            <a:off x="4018288" y="162250"/>
            <a:ext cx="8086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3200" b="1" dirty="0">
                <a:effectLst>
                  <a:glow rad="101600">
                    <a:srgbClr val="0070C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چرخه زندگی و بیماری زایی</a:t>
            </a:r>
            <a:endParaRPr lang="en-US" sz="3200" b="1" dirty="0">
              <a:effectLst>
                <a:glow rad="101600">
                  <a:srgbClr val="0070C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604101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8" grpId="1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4634364-2B07-4E16-B54F-CD080C906498}"/>
              </a:ext>
            </a:extLst>
          </p:cNvPr>
          <p:cNvSpPr txBox="1"/>
          <p:nvPr/>
        </p:nvSpPr>
        <p:spPr>
          <a:xfrm>
            <a:off x="4143732" y="157779"/>
            <a:ext cx="7794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3200" b="1" dirty="0">
                <a:effectLst>
                  <a:glow rad="101600">
                    <a:srgbClr val="0070C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علائم و نشانه های عفونت </a:t>
            </a:r>
            <a:endParaRPr lang="en-US" sz="3200" b="1" dirty="0">
              <a:effectLst>
                <a:glow rad="101600">
                  <a:srgbClr val="0070C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CC4138-FFF6-4604-BB06-6D32AFD5E366}"/>
              </a:ext>
            </a:extLst>
          </p:cNvPr>
          <p:cNvSpPr/>
          <p:nvPr/>
        </p:nvSpPr>
        <p:spPr>
          <a:xfrm>
            <a:off x="6363055" y="1283250"/>
            <a:ext cx="5574944" cy="523220"/>
          </a:xfrm>
          <a:prstGeom prst="rect">
            <a:avLst/>
          </a:prstGeom>
          <a:solidFill>
            <a:schemeClr val="accent4">
              <a:alpha val="50000"/>
            </a:schemeClr>
          </a:solidFill>
          <a:ln w="2857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1"/>
            <a:r>
              <a:rPr lang="fa-IR" sz="2800" b="1" dirty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rm" panose="00000400000000000000" pitchFamily="2" charset="-78"/>
              </a:rPr>
              <a:t>بیماری اپیستورکیازیس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0428FB-FE0B-4B86-BBE3-841C4CE85203}"/>
              </a:ext>
            </a:extLst>
          </p:cNvPr>
          <p:cNvSpPr/>
          <p:nvPr/>
        </p:nvSpPr>
        <p:spPr>
          <a:xfrm>
            <a:off x="6363055" y="1946259"/>
            <a:ext cx="5574944" cy="341632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sz="2400" dirty="0">
                <a:latin typeface="Bahnschrift SemiBold SemiConden" panose="020B0502040204020203" pitchFamily="34" charset="0"/>
                <a:cs typeface="B Nazanin" panose="00000400000000000000" pitchFamily="2" charset="-78"/>
              </a:rPr>
              <a:t>این بیماری در دو فرم حاد و مزمن طبقه بندی می شود. </a:t>
            </a:r>
            <a:endParaRPr lang="fa-IR" sz="2400" dirty="0">
              <a:latin typeface="Bahnschrift SemiBold SemiConden" panose="020B0502040204020203" pitchFamily="34" charset="0"/>
              <a:cs typeface="B Nazanin" panose="00000400000000000000" pitchFamily="2" charset="-78"/>
            </a:endParaRP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sz="2400" dirty="0">
                <a:latin typeface="Bahnschrift SemiBold SemiConden" panose="020B0502040204020203" pitchFamily="34" charset="0"/>
                <a:cs typeface="B Nazanin" panose="00000400000000000000" pitchFamily="2" charset="-78"/>
              </a:rPr>
              <a:t>فرم حاد بیماری به مدت یک الی دو ماه طول می کشد؛ فرم مزمن بیماری نیز به مدت </a:t>
            </a:r>
            <a:r>
              <a:rPr lang="en-US" sz="2400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cs typeface="B Nazanin" panose="00000400000000000000" pitchFamily="2" charset="-78"/>
              </a:rPr>
              <a:t>15</a:t>
            </a:r>
            <a:r>
              <a:rPr lang="ar-SA" sz="2400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cs typeface="B Nazanin" panose="00000400000000000000" pitchFamily="2" charset="-78"/>
              </a:rPr>
              <a:t> </a:t>
            </a:r>
            <a:r>
              <a:rPr lang="ar-SA" sz="2400" dirty="0">
                <a:latin typeface="Bahnschrift SemiBold SemiConden" panose="020B0502040204020203" pitchFamily="34" charset="0"/>
                <a:cs typeface="B Nazanin" panose="00000400000000000000" pitchFamily="2" charset="-78"/>
              </a:rPr>
              <a:t>الی </a:t>
            </a:r>
            <a:r>
              <a:rPr lang="en-US" sz="2400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cs typeface="B Nazanin" panose="00000400000000000000" pitchFamily="2" charset="-78"/>
              </a:rPr>
              <a:t>25</a:t>
            </a:r>
            <a:r>
              <a:rPr lang="ar-SA" sz="2400" dirty="0">
                <a:latin typeface="Bahnschrift SemiBold SemiConden" panose="020B0502040204020203" pitchFamily="34" charset="0"/>
                <a:cs typeface="B Nazanin" panose="00000400000000000000" pitchFamily="2" charset="-78"/>
              </a:rPr>
              <a:t> سال ممکن است ادامه یابد.</a:t>
            </a:r>
            <a:endParaRPr lang="fa-IR" sz="2400" dirty="0">
              <a:latin typeface="Bahnschrift SemiBold SemiConden" panose="020B0502040204020203" pitchFamily="34" charset="0"/>
              <a:cs typeface="B Nazanin" panose="00000400000000000000" pitchFamily="2" charset="-78"/>
            </a:endParaRP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400" dirty="0">
                <a:latin typeface="Bahnschrift SemiBold SemiConden" panose="020B0502040204020203" pitchFamily="34" charset="0"/>
                <a:cs typeface="B Nazanin" panose="00000400000000000000" pitchFamily="2" charset="-78"/>
              </a:rPr>
              <a:t>ایجاد علائم بستگی به بار کرم و مدت زمان عفونت دارد.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C59A1F6-518A-49CF-9D80-0E926C666A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1" y="1126087"/>
            <a:ext cx="5176416" cy="44535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379372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9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69356FE-8BEC-49CF-931F-0EDBEF1D7DEF}"/>
              </a:ext>
            </a:extLst>
          </p:cNvPr>
          <p:cNvSpPr/>
          <p:nvPr/>
        </p:nvSpPr>
        <p:spPr>
          <a:xfrm>
            <a:off x="6400800" y="940957"/>
            <a:ext cx="5554302" cy="46166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/>
            <a:r>
              <a:rPr lang="fa-IR" sz="2400" dirty="0">
                <a:effectLst/>
                <a:cs typeface="B Nazanin" panose="00000400000000000000" pitchFamily="2" charset="-78"/>
              </a:rPr>
              <a:t>اکثر افراد مبتلا</a:t>
            </a:r>
            <a:r>
              <a:rPr lang="en-US" sz="2400" dirty="0">
                <a:effectLst/>
                <a:cs typeface="B Nazanin" panose="00000400000000000000" pitchFamily="2" charset="-78"/>
              </a:rPr>
              <a:t> </a:t>
            </a:r>
            <a:r>
              <a:rPr lang="fa-IR" sz="2400" dirty="0">
                <a:effectLst/>
                <a:cs typeface="B Nazanin" panose="00000400000000000000" pitchFamily="2" charset="-78"/>
              </a:rPr>
              <a:t> بجز ائوزینوفیلی هیچ علامتی ندارند.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E78FC8-EBC9-4EC3-B100-50330060DABE}"/>
              </a:ext>
            </a:extLst>
          </p:cNvPr>
          <p:cNvSpPr/>
          <p:nvPr/>
        </p:nvSpPr>
        <p:spPr>
          <a:xfrm>
            <a:off x="6400799" y="1592662"/>
            <a:ext cx="5554302" cy="341632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/>
            <a:r>
              <a:rPr lang="fa-IR" sz="2400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cs typeface="B Nazanin" panose="00000400000000000000" pitchFamily="2" charset="-78"/>
              </a:rPr>
              <a:t>در موارد خفیف و شدید علائم ممکن است شامل موارد ذیل باشد: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fa-IR" sz="2400" dirty="0">
                <a:cs typeface="B Nazanin" panose="00000400000000000000" pitchFamily="2" charset="-78"/>
              </a:rPr>
              <a:t> سوء هاضمه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fa-IR" sz="2400" dirty="0">
                <a:cs typeface="B Nazanin" panose="00000400000000000000" pitchFamily="2" charset="-78"/>
              </a:rPr>
              <a:t> درد شکم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fa-IR" sz="2400" dirty="0">
                <a:cs typeface="B Nazanin" panose="00000400000000000000" pitchFamily="2" charset="-78"/>
              </a:rPr>
              <a:t> اسهال 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fa-IR" sz="2400" dirty="0">
                <a:cs typeface="B Nazanin" panose="00000400000000000000" pitchFamily="2" charset="-78"/>
              </a:rPr>
              <a:t> یبوست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fa-IR" sz="2400" dirty="0">
                <a:cs typeface="B Nazanin" panose="00000400000000000000" pitchFamily="2" charset="-78"/>
              </a:rPr>
              <a:t>حالت تهوع 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fa-IR" sz="2400" dirty="0">
                <a:cs typeface="B Nazanin" panose="00000400000000000000" pitchFamily="2" charset="-78"/>
              </a:rPr>
              <a:t>و همچنین علائم و نشانه‌ها می توانند بیانگر التهاب و یا حتی انسداد مجاری صفراوی باشد.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52" y="2247139"/>
            <a:ext cx="1796489" cy="21015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533" y="1883663"/>
            <a:ext cx="2469102" cy="24649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951647-4AFC-4AE0-B469-A1C7774B6BCD}"/>
              </a:ext>
            </a:extLst>
          </p:cNvPr>
          <p:cNvSpPr txBox="1"/>
          <p:nvPr/>
        </p:nvSpPr>
        <p:spPr>
          <a:xfrm>
            <a:off x="4143732" y="157779"/>
            <a:ext cx="7794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3200" b="1" dirty="0">
                <a:effectLst>
                  <a:glow rad="101600">
                    <a:srgbClr val="0070C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علائم و نشانه های عفونت </a:t>
            </a:r>
            <a:endParaRPr lang="en-US" sz="3200" b="1" dirty="0">
              <a:effectLst>
                <a:glow rad="101600">
                  <a:srgbClr val="0070C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7153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9BC4DF-3768-4DDB-A799-C4A49ED476DE}"/>
              </a:ext>
            </a:extLst>
          </p:cNvPr>
          <p:cNvSpPr/>
          <p:nvPr/>
        </p:nvSpPr>
        <p:spPr>
          <a:xfrm>
            <a:off x="2731581" y="1106950"/>
            <a:ext cx="9090305" cy="193899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SA" sz="2400" b="1" dirty="0">
                <a:cs typeface="B Nazanin" panose="00000400000000000000" pitchFamily="2" charset="-78"/>
              </a:rPr>
              <a:t>اپیستورکیازیس مزمن</a:t>
            </a:r>
            <a:r>
              <a:rPr lang="fa-IR" sz="2400" b="1" dirty="0">
                <a:cs typeface="B Nazanin" panose="00000400000000000000" pitchFamily="2" charset="-78"/>
              </a:rPr>
              <a:t> </a:t>
            </a:r>
            <a:r>
              <a:rPr lang="fa-IR" sz="2400" dirty="0">
                <a:cs typeface="B Nazanin" panose="00000400000000000000" pitchFamily="2" charset="-78"/>
              </a:rPr>
              <a:t>می تواند</a:t>
            </a:r>
            <a:r>
              <a:rPr lang="ar-SA" sz="2400" dirty="0">
                <a:cs typeface="B Nazanin" panose="00000400000000000000" pitchFamily="2" charset="-78"/>
              </a:rPr>
              <a:t> خود را به شکل پانکراتیت ، کوله سیستیت</a:t>
            </a:r>
            <a:r>
              <a:rPr lang="fa-IR" sz="2400" dirty="0">
                <a:cs typeface="B Nazanin" panose="00000400000000000000" pitchFamily="2" charset="-78"/>
              </a:rPr>
              <a:t> </a:t>
            </a:r>
            <a:r>
              <a:rPr lang="ar-SA" sz="2400" dirty="0">
                <a:cs typeface="B Nazanin" panose="00000400000000000000" pitchFamily="2" charset="-78"/>
              </a:rPr>
              <a:t>(التهاب کیسه صفرا)</a:t>
            </a:r>
            <a:r>
              <a:rPr lang="fa-IR" sz="2400" dirty="0">
                <a:cs typeface="B Nazanin" panose="00000400000000000000" pitchFamily="2" charset="-78"/>
              </a:rPr>
              <a:t>، </a:t>
            </a:r>
            <a:r>
              <a:rPr lang="ar-SA" sz="2400" dirty="0">
                <a:cs typeface="B Nazanin" panose="00000400000000000000" pitchFamily="2" charset="-78"/>
              </a:rPr>
              <a:t>هپاتیت یا گاستروودئودنیت نشان دهد که این موضوع بدلیل عدم تعادل در سیستم ایمنی بدن انسان و شروع فر</a:t>
            </a:r>
            <a:r>
              <a:rPr lang="fa-IR" sz="2400" dirty="0">
                <a:cs typeface="B Nazanin" panose="00000400000000000000" pitchFamily="2" charset="-78"/>
              </a:rPr>
              <a:t>آ</a:t>
            </a:r>
            <a:r>
              <a:rPr lang="ar-SA" sz="2400" dirty="0">
                <a:cs typeface="B Nazanin" panose="00000400000000000000" pitchFamily="2" charset="-78"/>
              </a:rPr>
              <a:t>یندهای برگشت ناپذیر است که حتی پس از حذف موفقیت آمیز انگل نیز نمی توان آنها را متوقف کرد</a:t>
            </a:r>
            <a:r>
              <a:rPr lang="fa-IR" sz="2400" dirty="0">
                <a:cs typeface="B Nazanin" panose="00000400000000000000" pitchFamily="2" charset="-78"/>
              </a:rPr>
              <a:t>. در عفونت هایی که طولانی مدت هستند، کبد، بزرگ می شود و ممکن است سوء تغذیه رخ دهد.</a:t>
            </a:r>
            <a:endParaRPr lang="en-US" sz="2400" dirty="0">
              <a:cs typeface="B Nazanin" panose="000004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8042A0-E74E-46C9-A8A0-6D81031FD184}"/>
              </a:ext>
            </a:extLst>
          </p:cNvPr>
          <p:cNvSpPr/>
          <p:nvPr/>
        </p:nvSpPr>
        <p:spPr>
          <a:xfrm>
            <a:off x="2714063" y="3428999"/>
            <a:ext cx="9090305" cy="16730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 algn="r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ar-SA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این بیماری علاوه بر اثرگذاری برعملکرد دستگاه گوارش</a:t>
            </a:r>
            <a:r>
              <a:rPr lang="fa-IR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،</a:t>
            </a:r>
            <a:r>
              <a:rPr lang="ar-SA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 بر </a:t>
            </a:r>
            <a:r>
              <a:rPr lang="fa-IR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دستگاه تناسلی و</a:t>
            </a:r>
            <a:r>
              <a:rPr lang="ar-SA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 عصبی نیز تأثیر منفی می گذارد. بیماران از خستگی مداوم و بی حالی، سردردهای مکرر و س</a:t>
            </a:r>
            <a:r>
              <a:rPr lang="fa-IR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ر</a:t>
            </a:r>
            <a:r>
              <a:rPr lang="ar-SA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گیجه شکایت دارند. در یک دوره پیچیده بیماری، تعریق بیش از حد، لرزش انگشتان اندام فوقانی، پلک ها و زبان مشاهده می شود.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CB91BB-413B-4FF8-8626-71598ABCD78D}"/>
              </a:ext>
            </a:extLst>
          </p:cNvPr>
          <p:cNvSpPr/>
          <p:nvPr/>
        </p:nvSpPr>
        <p:spPr>
          <a:xfrm>
            <a:off x="2731581" y="5485078"/>
            <a:ext cx="9072787" cy="82241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fa-IR" sz="2400" dirty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/>
                <a:cs typeface="B Nazanin" panose="00000400000000000000" pitchFamily="2" charset="-78"/>
              </a:rPr>
              <a:t>نکته: </a:t>
            </a:r>
            <a:r>
              <a:rPr lang="fa-I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بدون درمان، عفونت ممکن است تا </a:t>
            </a:r>
            <a:r>
              <a:rPr lang="en-US" sz="2400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25</a:t>
            </a:r>
            <a:r>
              <a:rPr lang="fa-IR" sz="2400" dirty="0">
                <a:effectLst/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الی </a:t>
            </a:r>
            <a:r>
              <a:rPr lang="en-US" sz="2400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30</a:t>
            </a:r>
            <a:r>
              <a:rPr lang="fa-IR" sz="2400" dirty="0">
                <a:effectLst/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سال(یعنی طول عمر انگل) باقی بماند. </a:t>
            </a:r>
            <a:r>
              <a:rPr lang="fa-IR" sz="2400" dirty="0">
                <a:effectLst/>
                <a:cs typeface="B Nazanin" panose="00000400000000000000" pitchFamily="2" charset="-78"/>
              </a:rPr>
              <a:t> </a:t>
            </a:r>
            <a:endParaRPr lang="en-US" sz="2000" dirty="0">
              <a:effectLst/>
              <a:cs typeface="B Nazanin" panose="00000400000000000000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7AE4D5-04BF-4AB4-86A3-38DE8E307066}"/>
              </a:ext>
            </a:extLst>
          </p:cNvPr>
          <p:cNvSpPr txBox="1"/>
          <p:nvPr/>
        </p:nvSpPr>
        <p:spPr>
          <a:xfrm>
            <a:off x="4143732" y="157779"/>
            <a:ext cx="7794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3200" b="1" dirty="0">
                <a:effectLst>
                  <a:glow rad="101600">
                    <a:srgbClr val="0070C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علائم و نشانه های عفونت </a:t>
            </a:r>
            <a:endParaRPr lang="en-US" sz="3200" b="1" dirty="0">
              <a:effectLst>
                <a:glow rad="101600">
                  <a:srgbClr val="0070C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4381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3" grpId="0" animBg="1"/>
      <p:bldP spid="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8B8D9DD-0629-45C9-8B90-9EAC15FE57DE}"/>
              </a:ext>
            </a:extLst>
          </p:cNvPr>
          <p:cNvSpPr/>
          <p:nvPr/>
        </p:nvSpPr>
        <p:spPr>
          <a:xfrm>
            <a:off x="7156168" y="1822712"/>
            <a:ext cx="4673598" cy="217078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 algn="r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a-IR" sz="2400" dirty="0"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عفونت‌ حاد ناشی از </a:t>
            </a:r>
            <a:r>
              <a:rPr lang="en-US" sz="2400" dirty="0" err="1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O.felineus</a:t>
            </a:r>
            <a:r>
              <a:rPr lang="fa-IR" sz="2400" dirty="0"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می‌تواند با تب، تورم صورت، تورم غدد لنفاوی، درد مفاصل و بثورات پوستی ظاهر شود.</a:t>
            </a:r>
          </a:p>
          <a:p>
            <a:pPr marL="342900" indent="-342900" algn="r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a-IR" sz="2400" dirty="0"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عفونت مزمن ناشی از </a:t>
            </a:r>
            <a:r>
              <a:rPr lang="en-US" sz="2400" dirty="0" err="1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O.felineus</a:t>
            </a:r>
            <a:r>
              <a:rPr lang="fa-IR" sz="2400" dirty="0"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ممکن است مجاری پانکراس را نیز درگیر نماید. </a:t>
            </a:r>
            <a:endParaRPr lang="en-US" dirty="0">
              <a:effectLst/>
              <a:latin typeface="Bahnschrift SemiBold SemiConden" panose="020B0502040204020203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9FB690-9871-4983-9F1A-B90120C52386}"/>
              </a:ext>
            </a:extLst>
          </p:cNvPr>
          <p:cNvSpPr/>
          <p:nvPr/>
        </p:nvSpPr>
        <p:spPr>
          <a:xfrm>
            <a:off x="903306" y="1822712"/>
            <a:ext cx="4648199" cy="206819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 algn="r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a-IR" sz="2400" dirty="0"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اکثر عفونت‌های </a:t>
            </a:r>
            <a:r>
              <a:rPr lang="en-US" sz="2400" dirty="0" err="1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O.viverrini</a:t>
            </a:r>
            <a:r>
              <a:rPr lang="fa-IR" sz="2400" dirty="0"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بدون علامت باقی می‌مانند و حدود </a:t>
            </a:r>
            <a:r>
              <a:rPr lang="en-US" sz="2400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5</a:t>
            </a:r>
            <a:r>
              <a:rPr lang="fa-IR" sz="2400" dirty="0"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تا </a:t>
            </a:r>
            <a:r>
              <a:rPr lang="en-US" sz="2400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10</a:t>
            </a:r>
            <a:r>
              <a:rPr lang="fa-IR" sz="2400" dirty="0"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درصد از بیماران با علائمی مانند درد ربع فوقانی راست شکم، سوء هاضمه، اسهال، نفخ شکم و خستگی مراجعه می‌کنند.</a:t>
            </a:r>
            <a:endParaRPr lang="en-US" dirty="0">
              <a:effectLst/>
              <a:latin typeface="Bahnschrift SemiBold SemiConden" panose="020B0502040204020203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C8AE62-E1A4-4CE8-9D53-781BA201E3F9}"/>
              </a:ext>
            </a:extLst>
          </p:cNvPr>
          <p:cNvSpPr txBox="1"/>
          <p:nvPr/>
        </p:nvSpPr>
        <p:spPr>
          <a:xfrm>
            <a:off x="7156167" y="786095"/>
            <a:ext cx="4673598" cy="923330"/>
          </a:xfrm>
          <a:prstGeom prst="rect">
            <a:avLst/>
          </a:prstGeom>
          <a:solidFill>
            <a:schemeClr val="accent4">
              <a:alpha val="50000"/>
            </a:schemeClr>
          </a:solidFill>
          <a:ln w="2857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B Nazanin" panose="00000400000000000000" pitchFamily="2" charset="-78"/>
              </a:rPr>
              <a:t>Opisthorchis </a:t>
            </a:r>
            <a:r>
              <a:rPr lang="en-US" sz="3600" b="1" dirty="0" err="1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B Nazanin" panose="00000400000000000000" pitchFamily="2" charset="-78"/>
              </a:rPr>
              <a:t>felineus</a:t>
            </a:r>
            <a:endParaRPr lang="en-US" sz="3600" b="1" dirty="0"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  <a:cs typeface="B Nazanin" panose="00000400000000000000" pitchFamily="2" charset="-78"/>
            </a:endParaRPr>
          </a:p>
          <a:p>
            <a:endParaRPr lang="en-US" b="1" dirty="0"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  <a:cs typeface="B Nazanin" panose="00000400000000000000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3574FD-4272-47B5-89C9-0F118AB69B05}"/>
              </a:ext>
            </a:extLst>
          </p:cNvPr>
          <p:cNvSpPr txBox="1"/>
          <p:nvPr/>
        </p:nvSpPr>
        <p:spPr>
          <a:xfrm>
            <a:off x="899159" y="784267"/>
            <a:ext cx="4643120" cy="923330"/>
          </a:xfrm>
          <a:prstGeom prst="rect">
            <a:avLst/>
          </a:prstGeom>
          <a:solidFill>
            <a:schemeClr val="accent4">
              <a:alpha val="50000"/>
            </a:schemeClr>
          </a:solidFill>
          <a:ln w="2857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en-US" sz="3600" b="1" dirty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B Nazanin" panose="00000400000000000000" pitchFamily="2" charset="-78"/>
              </a:rPr>
              <a:t>Opisthorchis </a:t>
            </a:r>
            <a:r>
              <a:rPr lang="en-US" sz="3600" b="1" dirty="0" err="1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B Nazanin" panose="00000400000000000000" pitchFamily="2" charset="-78"/>
              </a:rPr>
              <a:t>viverrini</a:t>
            </a:r>
            <a:r>
              <a:rPr lang="en-US" sz="3600" b="1" dirty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B Nazanin" panose="00000400000000000000" pitchFamily="2" charset="-78"/>
              </a:rPr>
              <a:t> </a:t>
            </a:r>
          </a:p>
          <a:p>
            <a:pPr algn="r" rtl="1"/>
            <a:endParaRPr lang="en-US" b="1" dirty="0"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  <a:cs typeface="B Nazanin" panose="000004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2B1980-8A93-434D-A66F-CB5A70DBA909}"/>
              </a:ext>
            </a:extLst>
          </p:cNvPr>
          <p:cNvSpPr/>
          <p:nvPr/>
        </p:nvSpPr>
        <p:spPr>
          <a:xfrm>
            <a:off x="1608805" y="4617203"/>
            <a:ext cx="10220960" cy="83099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fa-IR" sz="2400" dirty="0"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عفونت حاد ناشی از </a:t>
            </a:r>
            <a:r>
              <a:rPr lang="en-US" sz="2400" dirty="0" err="1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O.felineus</a:t>
            </a:r>
            <a:r>
              <a:rPr lang="fa-IR" sz="2400" dirty="0"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شایع تر است. علائم معمولاً </a:t>
            </a:r>
            <a:r>
              <a:rPr lang="en-US" sz="2400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10</a:t>
            </a:r>
            <a:r>
              <a:rPr lang="fa-IR" sz="2400" dirty="0"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الی </a:t>
            </a:r>
            <a:r>
              <a:rPr lang="en-US" sz="2400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26</a:t>
            </a:r>
            <a:r>
              <a:rPr lang="fa-IR" sz="2400" dirty="0"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روز پس از مواجهه شروع می شود. بیماری زایی </a:t>
            </a:r>
            <a:r>
              <a:rPr lang="en-US" sz="2400" dirty="0"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en-US" sz="2400" dirty="0" err="1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O.felineus</a:t>
            </a:r>
            <a:r>
              <a:rPr lang="fa-IR" sz="2400" dirty="0"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نیز شبیه به</a:t>
            </a:r>
            <a:r>
              <a:rPr lang="en-US" sz="2400" dirty="0" err="1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O.viverrini</a:t>
            </a:r>
            <a:r>
              <a:rPr lang="en-US" sz="2400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400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400" dirty="0"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است.</a:t>
            </a:r>
            <a:endParaRPr lang="en-US" sz="2400" dirty="0">
              <a:latin typeface="Bahnschrift SemiBold SemiConden" panose="020B0502040204020203" pitchFamily="34" charset="0"/>
              <a:cs typeface="B Nazanin" panose="000004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4A2F9D-3793-4A60-B1FE-02A418D12369}"/>
              </a:ext>
            </a:extLst>
          </p:cNvPr>
          <p:cNvSpPr/>
          <p:nvPr/>
        </p:nvSpPr>
        <p:spPr>
          <a:xfrm>
            <a:off x="1608805" y="5828151"/>
            <a:ext cx="10220960" cy="48750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fa-IR" sz="2400" b="1" dirty="0"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نکته: </a:t>
            </a:r>
            <a:r>
              <a:rPr lang="en-US" sz="2400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Opisthorchis</a:t>
            </a:r>
            <a:r>
              <a:rPr lang="fa-IR" sz="2400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400" dirty="0">
                <a:effectLst/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نمی‌تواند مستقیماً از فردی به فرد دیگر منتقل شود.</a:t>
            </a:r>
            <a:endParaRPr lang="en-US" dirty="0">
              <a:effectLst/>
              <a:latin typeface="Bahnschrift SemiBold SemiConden" panose="020B0502040204020203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A9EEFC-C275-43ED-8066-E66A73AE7692}"/>
              </a:ext>
            </a:extLst>
          </p:cNvPr>
          <p:cNvSpPr txBox="1"/>
          <p:nvPr/>
        </p:nvSpPr>
        <p:spPr>
          <a:xfrm>
            <a:off x="4143732" y="157779"/>
            <a:ext cx="7794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3200" b="1" dirty="0">
                <a:effectLst>
                  <a:glow rad="101600">
                    <a:srgbClr val="0070C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علائم و نشانه های عفونت </a:t>
            </a:r>
            <a:endParaRPr lang="en-US" sz="3200" b="1" dirty="0">
              <a:effectLst>
                <a:glow rad="101600">
                  <a:srgbClr val="0070C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87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/>
      </p:transition>
    </mc:Choice>
    <mc:Fallback xmlns="">
      <p:transition spd="slow">
        <p:randomBa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1C3AE3-1897-41D9-A7E9-3F3105759E7D}"/>
              </a:ext>
            </a:extLst>
          </p:cNvPr>
          <p:cNvSpPr txBox="1"/>
          <p:nvPr/>
        </p:nvSpPr>
        <p:spPr>
          <a:xfrm>
            <a:off x="3952972" y="153264"/>
            <a:ext cx="7831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3200" b="1" dirty="0">
                <a:effectLst>
                  <a:glow rad="101600">
                    <a:srgbClr val="0070C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پیشگیری و کنترل</a:t>
            </a:r>
            <a:endParaRPr lang="en-US" sz="3200" b="1" dirty="0">
              <a:effectLst>
                <a:glow rad="101600">
                  <a:srgbClr val="0070C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840ED5-5941-487A-8D58-D815BC5DAE8C}"/>
              </a:ext>
            </a:extLst>
          </p:cNvPr>
          <p:cNvSpPr/>
          <p:nvPr/>
        </p:nvSpPr>
        <p:spPr>
          <a:xfrm>
            <a:off x="2592370" y="871649"/>
            <a:ext cx="9192192" cy="120032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fa-IR" sz="24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ماهی آب شیرین را خام یا نیم پز نخورید. 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fa-IR" sz="24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ماهی کم نمک ویا دودی می تواند حاوی انگل های عفونی باشد.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fa-IR" sz="24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نوشیدن آب رودخانه یا هر آب غیر شرب دیگری منجر به عفونت با اپیستورکیس نمی شود.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D8CFA2-E3FA-4703-B1CC-C8A29E8D3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0000" y1="49286" x2="37976" y2="4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631" y="271936"/>
            <a:ext cx="4016212" cy="2677475"/>
          </a:xfrm>
          <a:prstGeom prst="rect">
            <a:avLst/>
          </a:prstGeom>
        </p:spPr>
      </p:pic>
      <p:sp>
        <p:nvSpPr>
          <p:cNvPr id="6" name="Multiplication Sign 5">
            <a:extLst>
              <a:ext uri="{FF2B5EF4-FFF2-40B4-BE49-F238E27FC236}">
                <a16:creationId xmlns:a16="http://schemas.microsoft.com/office/drawing/2014/main" id="{4C5B31B2-53F4-4FDA-9890-07F60E6A2D56}"/>
              </a:ext>
            </a:extLst>
          </p:cNvPr>
          <p:cNvSpPr/>
          <p:nvPr/>
        </p:nvSpPr>
        <p:spPr>
          <a:xfrm>
            <a:off x="210914" y="996619"/>
            <a:ext cx="1032561" cy="1228111"/>
          </a:xfrm>
          <a:prstGeom prst="mathMultiply">
            <a:avLst>
              <a:gd name="adj1" fmla="val 5590"/>
            </a:avLst>
          </a:prstGeom>
          <a:solidFill>
            <a:srgbClr val="FF0000"/>
          </a:solidFill>
          <a:ln w="19050">
            <a:solidFill>
              <a:srgbClr val="FF0000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A1A18D-B029-4E3C-84A7-FFDBAB3739F1}"/>
              </a:ext>
            </a:extLst>
          </p:cNvPr>
          <p:cNvSpPr/>
          <p:nvPr/>
        </p:nvSpPr>
        <p:spPr>
          <a:xfrm>
            <a:off x="2592370" y="2385096"/>
            <a:ext cx="9192192" cy="304698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/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FDA</a:t>
            </a: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موارد زیر را به جهت از بین بردن هر گونه انگل در تهیه یا نگهداری ماهی توصیه می کند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:</a:t>
            </a:r>
            <a:endParaRPr lang="fa-IR" sz="2400" dirty="0">
              <a:latin typeface="Bahnschrift SemiBold SemiConden" panose="020B0502040204020203" pitchFamily="34" charset="0"/>
              <a:cs typeface="B Nazanin" panose="00000400000000000000" pitchFamily="2" charset="-78"/>
            </a:endParaRPr>
          </a:p>
          <a:p>
            <a:pPr algn="r" rtl="1"/>
            <a:r>
              <a:rPr lang="en-US" sz="2400" b="1" dirty="0">
                <a:solidFill>
                  <a:srgbClr val="FFFF00"/>
                </a:solidFill>
                <a:effectLst>
                  <a:glow rad="101600">
                    <a:srgbClr val="0070C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B Nazanin" panose="00000400000000000000" pitchFamily="2" charset="-78"/>
              </a:rPr>
              <a:t>1</a:t>
            </a:r>
            <a:r>
              <a:rPr lang="fa-IR" sz="2400" b="1" dirty="0">
                <a:solidFill>
                  <a:srgbClr val="FFFF00"/>
                </a:solidFill>
                <a:effectLst>
                  <a:glow rad="101600">
                    <a:srgbClr val="0070C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B Nazanin" panose="00000400000000000000" pitchFamily="2" charset="-78"/>
              </a:rPr>
              <a:t>) پختن:</a:t>
            </a:r>
            <a:r>
              <a:rPr lang="en-US" sz="2400" b="1" dirty="0">
                <a:solidFill>
                  <a:srgbClr val="FFFF00"/>
                </a:solidFill>
                <a:effectLst>
                  <a:glow rad="101600">
                    <a:srgbClr val="0070C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B Nazanin" panose="00000400000000000000" pitchFamily="2" charset="-78"/>
              </a:rPr>
              <a:t> 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fa-IR" sz="2400" dirty="0">
                <a:latin typeface="Bahnschrift SemiBold SemiConden" panose="020B0502040204020203" pitchFamily="34" charset="0"/>
                <a:cs typeface="B Nazanin" panose="00000400000000000000" pitchFamily="2" charset="-78"/>
              </a:rPr>
              <a:t>ماهی را به اندازه کافی بپزید (در دمای داخلی حداقل </a:t>
            </a:r>
            <a:r>
              <a:rPr lang="en-US" sz="2400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cs typeface="B Nazanin" panose="00000400000000000000" pitchFamily="2" charset="-78"/>
              </a:rPr>
              <a:t>145</a:t>
            </a:r>
            <a:r>
              <a:rPr lang="fa-IR" sz="2400" dirty="0">
                <a:latin typeface="Bahnschrift SemiBold SemiConden" panose="020B0502040204020203" pitchFamily="34" charset="0"/>
                <a:cs typeface="B Nazanin" panose="00000400000000000000" pitchFamily="2" charset="-78"/>
              </a:rPr>
              <a:t> درجه فارنهایت [~</a:t>
            </a:r>
            <a:r>
              <a:rPr lang="en-US" sz="2400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cs typeface="B Nazanin" panose="00000400000000000000" pitchFamily="2" charset="-78"/>
              </a:rPr>
              <a:t>63</a:t>
            </a:r>
            <a:r>
              <a:rPr lang="fa-IR" sz="2400" dirty="0">
                <a:latin typeface="Bahnschrift SemiBold SemiConden" panose="020B0502040204020203" pitchFamily="34" charset="0"/>
                <a:cs typeface="B Nazanin" panose="00000400000000000000" pitchFamily="2" charset="-78"/>
              </a:rPr>
              <a:t> درجه سانتیگراد]). </a:t>
            </a:r>
            <a:endParaRPr lang="en-US" sz="2400" dirty="0">
              <a:latin typeface="Bahnschrift SemiBold SemiConden" panose="020B0502040204020203" pitchFamily="34" charset="0"/>
              <a:cs typeface="B Nazanin" panose="00000400000000000000" pitchFamily="2" charset="-78"/>
            </a:endParaRPr>
          </a:p>
          <a:p>
            <a:pPr algn="r" rtl="1"/>
            <a:r>
              <a:rPr lang="en-US" sz="2400" b="1" dirty="0">
                <a:solidFill>
                  <a:srgbClr val="FFFF00"/>
                </a:solidFill>
                <a:effectLst>
                  <a:glow rad="101600">
                    <a:srgbClr val="0070C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B Nazanin" panose="00000400000000000000" pitchFamily="2" charset="-78"/>
              </a:rPr>
              <a:t>2</a:t>
            </a:r>
            <a:r>
              <a:rPr lang="fa-IR" sz="2400" b="1" dirty="0">
                <a:solidFill>
                  <a:srgbClr val="FFFF00"/>
                </a:solidFill>
                <a:effectLst>
                  <a:glow rad="101600">
                    <a:srgbClr val="0070C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B Nazanin" panose="00000400000000000000" pitchFamily="2" charset="-78"/>
              </a:rPr>
              <a:t>) انجماد: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fa-IR" sz="2400" dirty="0">
                <a:latin typeface="Bahnschrift SemiBold SemiConden" panose="020B0502040204020203" pitchFamily="34" charset="0"/>
                <a:cs typeface="B Nazanin" panose="00000400000000000000" pitchFamily="2" charset="-78"/>
              </a:rPr>
              <a:t>در دمای</a:t>
            </a:r>
            <a:r>
              <a:rPr lang="en-US" sz="2400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cs typeface="B Nazanin" panose="00000400000000000000" pitchFamily="2" charset="-78"/>
              </a:rPr>
              <a:t>-20</a:t>
            </a:r>
            <a:r>
              <a:rPr lang="fa-IR" sz="2400" dirty="0">
                <a:latin typeface="Bahnschrift SemiBold SemiConden" panose="020B0502040204020203" pitchFamily="34" charset="0"/>
                <a:cs typeface="B Nazanin" panose="00000400000000000000" pitchFamily="2" charset="-78"/>
              </a:rPr>
              <a:t> درجه سانتیگراد (یا کمتر) برای حداقل </a:t>
            </a:r>
            <a:r>
              <a:rPr lang="en-US" sz="2400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cs typeface="B Nazanin" panose="00000400000000000000" pitchFamily="2" charset="-78"/>
              </a:rPr>
              <a:t>7</a:t>
            </a:r>
            <a:r>
              <a:rPr lang="fa-IR" sz="2400" dirty="0">
                <a:latin typeface="Bahnschrift SemiBold SemiConden" panose="020B0502040204020203" pitchFamily="34" charset="0"/>
                <a:cs typeface="B Nazanin" panose="00000400000000000000" pitchFamily="2" charset="-78"/>
              </a:rPr>
              <a:t> روز (کل زمان)</a:t>
            </a:r>
            <a:endParaRPr lang="en-US" sz="2400" dirty="0">
              <a:latin typeface="Bahnschrift SemiBold SemiConden" panose="020B0502040204020203" pitchFamily="34" charset="0"/>
              <a:cs typeface="B Nazanin" panose="00000400000000000000" pitchFamily="2" charset="-78"/>
            </a:endParaRP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fa-IR" sz="2400" dirty="0">
                <a:latin typeface="Bahnschrift SemiBold SemiConden" panose="020B0502040204020203" pitchFamily="34" charset="0"/>
                <a:cs typeface="B Nazanin" panose="00000400000000000000" pitchFamily="2" charset="-78"/>
              </a:rPr>
              <a:t>در دمای </a:t>
            </a:r>
            <a:r>
              <a:rPr lang="en-US" sz="2400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cs typeface="B Nazanin" panose="00000400000000000000" pitchFamily="2" charset="-78"/>
              </a:rPr>
              <a:t>-31</a:t>
            </a:r>
            <a:r>
              <a:rPr lang="fa-IR" sz="2400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cs typeface="B Nazanin" panose="00000400000000000000" pitchFamily="2" charset="-78"/>
              </a:rPr>
              <a:t> </a:t>
            </a:r>
            <a:r>
              <a:rPr lang="fa-IR" sz="2400" dirty="0">
                <a:latin typeface="Bahnschrift SemiBold SemiConden" panose="020B0502040204020203" pitchFamily="34" charset="0"/>
                <a:cs typeface="B Nazanin" panose="00000400000000000000" pitchFamily="2" charset="-78"/>
              </a:rPr>
              <a:t>درجه سانتیگراد(یا کمتر) تا زمانی که جامد شود.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fa-IR" sz="2400" dirty="0">
                <a:latin typeface="Bahnschrift SemiBold SemiConden" panose="020B0502040204020203" pitchFamily="34" charset="0"/>
                <a:cs typeface="B Nazanin" panose="00000400000000000000" pitchFamily="2" charset="-78"/>
              </a:rPr>
              <a:t>در دمای </a:t>
            </a:r>
            <a:r>
              <a:rPr lang="en-US" sz="2400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cs typeface="B Nazanin" panose="00000400000000000000" pitchFamily="2" charset="-78"/>
              </a:rPr>
              <a:t>-35</a:t>
            </a:r>
            <a:r>
              <a:rPr lang="fa-IR" sz="2400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cs typeface="B Nazanin" panose="00000400000000000000" pitchFamily="2" charset="-78"/>
              </a:rPr>
              <a:t> </a:t>
            </a:r>
            <a:r>
              <a:rPr lang="fa-IR" sz="2400" dirty="0">
                <a:latin typeface="Bahnschrift SemiBold SemiConden" panose="020B0502040204020203" pitchFamily="34" charset="0"/>
                <a:cs typeface="B Nazanin" panose="00000400000000000000" pitchFamily="2" charset="-78"/>
              </a:rPr>
              <a:t>درجه سانتیگراد(یا کمتر) برای حداقل </a:t>
            </a:r>
            <a:r>
              <a:rPr lang="en-US" sz="2400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cs typeface="B Nazanin" panose="00000400000000000000" pitchFamily="2" charset="-78"/>
              </a:rPr>
              <a:t>15</a:t>
            </a:r>
            <a:r>
              <a:rPr lang="fa-IR" sz="2400" dirty="0">
                <a:latin typeface="Bahnschrift SemiBold SemiConden" panose="020B0502040204020203" pitchFamily="34" charset="0"/>
                <a:cs typeface="B Nazanin" panose="00000400000000000000" pitchFamily="2" charset="-78"/>
              </a:rPr>
              <a:t> ساعت نگهداری شود.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C78CAC-6AB1-491E-BDDC-9FAF4FDF7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00" b="94800" l="10000" r="90000">
                        <a14:foregroundMark x1="79333" y1="6800" x2="79333" y2="6800"/>
                        <a14:foregroundMark x1="26667" y1="88800" x2="26667" y2="88800"/>
                        <a14:foregroundMark x1="27667" y1="94800" x2="27667" y2="94800"/>
                        <a14:foregroundMark x1="88667" y1="71600" x2="88667" y2="7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258" y="3438480"/>
            <a:ext cx="2853628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20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AE04231-657D-4B86-BA1B-D5C2C383E33B}"/>
              </a:ext>
            </a:extLst>
          </p:cNvPr>
          <p:cNvSpPr/>
          <p:nvPr/>
        </p:nvSpPr>
        <p:spPr>
          <a:xfrm>
            <a:off x="6778933" y="139829"/>
            <a:ext cx="5318449" cy="9983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fa-IR" sz="3200" b="1" dirty="0">
                <a:effectLst>
                  <a:glow rad="101600">
                    <a:srgbClr val="0070C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آنچه خواهیم آموخت...</a:t>
            </a:r>
            <a:endParaRPr lang="en-US" sz="3200" b="1" dirty="0">
              <a:effectLst>
                <a:glow rad="101600">
                  <a:srgbClr val="0070C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48BF4A-5268-4F60-ABCF-0914453A54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987" y="1523968"/>
            <a:ext cx="7538043" cy="4058946"/>
          </a:xfrm>
          <a:prstGeom prst="rect">
            <a:avLst/>
          </a:prstGeom>
          <a:ln w="571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405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730F52-F97F-49E3-BCD8-A29382B93D36}"/>
              </a:ext>
            </a:extLst>
          </p:cNvPr>
          <p:cNvSpPr txBox="1"/>
          <p:nvPr/>
        </p:nvSpPr>
        <p:spPr>
          <a:xfrm>
            <a:off x="4018288" y="157778"/>
            <a:ext cx="7900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3200" b="1" dirty="0">
                <a:effectLst>
                  <a:glow rad="101600">
                    <a:srgbClr val="0070C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تشخیص</a:t>
            </a:r>
            <a:endParaRPr lang="en-US" sz="3200" b="1" dirty="0">
              <a:effectLst>
                <a:glow rad="101600">
                  <a:srgbClr val="0070C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1F5A8ED-32F6-46D1-BA24-2737DE668D08}"/>
              </a:ext>
            </a:extLst>
          </p:cNvPr>
          <p:cNvSpPr/>
          <p:nvPr/>
        </p:nvSpPr>
        <p:spPr>
          <a:xfrm>
            <a:off x="4018288" y="1760896"/>
            <a:ext cx="7900223" cy="266855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 algn="r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a-IR" sz="2400" dirty="0"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تشخیص عفونت </a:t>
            </a:r>
            <a:r>
              <a:rPr lang="en-US" sz="2400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Opisthorchis</a:t>
            </a:r>
            <a:r>
              <a:rPr lang="fa-IR" sz="2400" dirty="0"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بر اساس شناسایی میکروسکوپی تخم‌ها در نمونه‌های مدفوع است.</a:t>
            </a:r>
          </a:p>
          <a:p>
            <a:pPr marL="342900" indent="-342900" algn="r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a-IR" sz="2400" dirty="0"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تخم‌های </a:t>
            </a:r>
            <a:r>
              <a:rPr lang="en-US" sz="2400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Opisthorchis</a:t>
            </a:r>
            <a:r>
              <a:rPr lang="fa-IR" sz="2400" dirty="0"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بسیار شبیه به تخم‌های کلونورکیس</a:t>
            </a:r>
            <a:r>
              <a:rPr lang="en-US" sz="2400" dirty="0"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400" dirty="0"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می‌باشد اما با ویژگی‌های میکروسکوپی قابل افتراق از یکدیگر هستند. </a:t>
            </a:r>
          </a:p>
          <a:p>
            <a:pPr marL="342900" indent="-342900" algn="r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a-IR" sz="2400" dirty="0"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کیست های حاوی انگل را گاهی اوقات می توان با سونوگرافی، </a:t>
            </a:r>
            <a:r>
              <a:rPr lang="en-US" sz="2400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CT</a:t>
            </a:r>
            <a:r>
              <a:rPr lang="en-US" sz="2400" dirty="0"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400" dirty="0"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یا </a:t>
            </a:r>
            <a:r>
              <a:rPr lang="en-US" sz="2400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MRI</a:t>
            </a:r>
            <a:r>
              <a:rPr lang="fa-IR" sz="2400" dirty="0"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تشخیص داد.</a:t>
            </a:r>
            <a:endParaRPr lang="en-US" sz="2400" dirty="0">
              <a:latin typeface="Bahnschrift SemiBold SemiConden" panose="020B0502040204020203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FE870E-D58D-4BF7-AE6A-81F244154A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62" y="1301618"/>
            <a:ext cx="2502099" cy="35871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84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ECC6FF1-2C97-42F3-A099-BC62BBAD73D0}"/>
              </a:ext>
            </a:extLst>
          </p:cNvPr>
          <p:cNvSpPr/>
          <p:nvPr/>
        </p:nvSpPr>
        <p:spPr>
          <a:xfrm>
            <a:off x="4568572" y="139959"/>
            <a:ext cx="7100596" cy="90506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fa-IR" sz="3200" dirty="0">
                <a:effectLst>
                  <a:glow rad="228600">
                    <a:srgbClr val="0070C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یافته </a:t>
            </a:r>
            <a:r>
              <a:rPr lang="fa-IR" sz="3200" b="1" dirty="0">
                <a:effectLst>
                  <a:glow rad="228600">
                    <a:srgbClr val="0070C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های</a:t>
            </a:r>
            <a:r>
              <a:rPr lang="fa-IR" sz="3200" dirty="0">
                <a:effectLst>
                  <a:glow rad="228600">
                    <a:srgbClr val="0070C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 پاتولوژیک</a:t>
            </a:r>
            <a:endParaRPr lang="en-US" sz="3200" dirty="0">
              <a:effectLst>
                <a:glow rad="228600">
                  <a:srgbClr val="0070C0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FCF092-3E7D-4FE5-AFFE-8EC17F5CB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807" y="1529747"/>
            <a:ext cx="4176105" cy="32051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EFE0DC-8144-4DE5-80F4-4F6CA6FED6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044" y="1529746"/>
            <a:ext cx="4286461" cy="32051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ED5F219-FD14-437A-9B82-D080E7F686BB}"/>
              </a:ext>
            </a:extLst>
          </p:cNvPr>
          <p:cNvSpPr/>
          <p:nvPr/>
        </p:nvSpPr>
        <p:spPr>
          <a:xfrm>
            <a:off x="1465806" y="4794227"/>
            <a:ext cx="4176105" cy="541175"/>
          </a:xfrm>
          <a:prstGeom prst="rect">
            <a:avLst/>
          </a:prstGeom>
          <a:solidFill>
            <a:schemeClr val="accent6">
              <a:alpha val="50000"/>
            </a:schemeClr>
          </a:solidFill>
          <a:ln w="1905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Cholangiocarcinoma Pathology Outline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EE327D-C601-4434-A077-AD673766803D}"/>
              </a:ext>
            </a:extLst>
          </p:cNvPr>
          <p:cNvSpPr/>
          <p:nvPr/>
        </p:nvSpPr>
        <p:spPr>
          <a:xfrm>
            <a:off x="6654044" y="4794227"/>
            <a:ext cx="4286460" cy="541175"/>
          </a:xfrm>
          <a:prstGeom prst="rect">
            <a:avLst/>
          </a:prstGeom>
          <a:solidFill>
            <a:schemeClr val="accent6">
              <a:alpha val="50000"/>
            </a:schemeClr>
          </a:solidFill>
          <a:ln w="1905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Chronic </a:t>
            </a:r>
            <a:r>
              <a:rPr lang="en-US" sz="2000" b="1" dirty="0" err="1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Opisthorchiasis</a:t>
            </a:r>
            <a:r>
              <a:rPr lang="en-US" sz="2000" b="1" dirty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 Pathology Outline</a:t>
            </a:r>
          </a:p>
        </p:txBody>
      </p:sp>
    </p:spTree>
    <p:extLst>
      <p:ext uri="{BB962C8B-B14F-4D97-AF65-F5344CB8AC3E}">
        <p14:creationId xmlns:p14="http://schemas.microsoft.com/office/powerpoint/2010/main" val="61303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DA9757-E216-44DE-A1C9-A90F1BF727B7}"/>
              </a:ext>
            </a:extLst>
          </p:cNvPr>
          <p:cNvSpPr txBox="1"/>
          <p:nvPr/>
        </p:nvSpPr>
        <p:spPr>
          <a:xfrm>
            <a:off x="4018288" y="109578"/>
            <a:ext cx="7788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3200" b="1" dirty="0">
                <a:effectLst>
                  <a:glow rad="101600">
                    <a:srgbClr val="0070C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درمان</a:t>
            </a:r>
            <a:endParaRPr lang="en-US" sz="3200" b="1" dirty="0">
              <a:effectLst>
                <a:glow rad="101600">
                  <a:srgbClr val="0070C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859FAA5-4A47-4865-9588-79569B10D6D8}"/>
              </a:ext>
            </a:extLst>
          </p:cNvPr>
          <p:cNvSpPr/>
          <p:nvPr/>
        </p:nvSpPr>
        <p:spPr>
          <a:xfrm>
            <a:off x="3020008" y="733223"/>
            <a:ext cx="8786342" cy="326890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fa-IR" sz="2400" b="1" dirty="0">
                <a:solidFill>
                  <a:srgbClr val="FFFF00"/>
                </a:solidFill>
                <a:effectLst>
                  <a:glow rad="101600">
                    <a:srgbClr val="0070C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پرازیکوانتل</a:t>
            </a:r>
          </a:p>
          <a:p>
            <a:pPr marL="342900" indent="-342900" algn="r" rtl="1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fa-IR" sz="2400" dirty="0">
                <a:solidFill>
                  <a:schemeClr val="bg1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برای بزرگسالان، </a:t>
            </a:r>
            <a:r>
              <a:rPr lang="en-US" sz="2400" dirty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75mg/kg/day</a:t>
            </a:r>
            <a:r>
              <a:rPr lang="fa-IR" sz="2400" dirty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400" dirty="0">
                <a:solidFill>
                  <a:schemeClr val="bg1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به صورت خوراکی، سه دوز در روز به مدت دو روز</a:t>
            </a:r>
          </a:p>
          <a:p>
            <a:pPr marL="342900" indent="-342900" algn="r" rtl="1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fa-IR" sz="2400" dirty="0">
                <a:solidFill>
                  <a:schemeClr val="bg1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دوز اطفال نیز به همین مقدار می باشد. </a:t>
            </a:r>
            <a:endParaRPr lang="en-US" sz="2400" dirty="0">
              <a:solidFill>
                <a:schemeClr val="bg1"/>
              </a:solidFill>
              <a:latin typeface="Bahnschrift SemiBold SemiConden" panose="020B0502040204020203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marL="342900" indent="-342900" algn="r" rtl="1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fa-IR" sz="2400" dirty="0">
                <a:solidFill>
                  <a:schemeClr val="bg1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پرازیکوانتل باید همراه با مایعات در طول وعده های غذایی مصرف شود. </a:t>
            </a:r>
            <a:endParaRPr lang="en-US" sz="2400" dirty="0">
              <a:solidFill>
                <a:schemeClr val="bg1"/>
              </a:solidFill>
              <a:latin typeface="Bahnschrift SemiBold SemiConden" panose="020B0502040204020203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marL="342900" indent="-342900" algn="r" rtl="1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ar-SA" sz="2400" dirty="0">
                <a:solidFill>
                  <a:schemeClr val="bg1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داروی پرازیکوانتل از گروه داروهای ضد انگل می باشد، این دارو با اسپاسم و فلج کردن شدید عضلات کرم موجب از بین رفتن انگل ها می شود. از عوارض جانبی دارو می توان به حالت تهوع، استفراغ، اسهال خونی، سرگیجه، خواب آلودگی، سردرد و بی حالی اشاره نمود.</a:t>
            </a:r>
            <a:endParaRPr lang="en-US" sz="2400" dirty="0">
              <a:solidFill>
                <a:schemeClr val="bg1"/>
              </a:solidFill>
              <a:latin typeface="Bahnschrift SemiBold SemiConden" panose="020B0502040204020203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68137C-61A7-44CB-9D66-FCF40D7A0452}"/>
              </a:ext>
            </a:extLst>
          </p:cNvPr>
          <p:cNvSpPr/>
          <p:nvPr/>
        </p:nvSpPr>
        <p:spPr>
          <a:xfrm>
            <a:off x="3020008" y="4436173"/>
            <a:ext cx="8786342" cy="22733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fa-IR" sz="2400" b="1" dirty="0">
                <a:solidFill>
                  <a:srgbClr val="FFFF00"/>
                </a:solidFill>
                <a:effectLst>
                  <a:glow rad="101600">
                    <a:srgbClr val="0070C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آلبندازول</a:t>
            </a:r>
            <a:r>
              <a:rPr lang="fa-IR" sz="2400" b="1" dirty="0">
                <a:effectLst>
                  <a:glow rad="101600">
                    <a:srgbClr val="0070C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</a:p>
          <a:p>
            <a:pPr marL="342900" indent="-342900" algn="r" rtl="1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fa-IR" sz="2400" dirty="0"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یک داروی جایگزین است</a:t>
            </a:r>
            <a:r>
              <a:rPr lang="en-US" sz="2400" dirty="0"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. </a:t>
            </a:r>
            <a:r>
              <a:rPr lang="fa-IR" sz="2400" dirty="0"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دوز </a:t>
            </a:r>
            <a:r>
              <a:rPr lang="en-US" sz="2400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10 mg/kg/day </a:t>
            </a:r>
            <a:r>
              <a:rPr lang="fa-IR" sz="2400" dirty="0"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به مدت </a:t>
            </a:r>
            <a:r>
              <a:rPr lang="en-US" sz="2400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7</a:t>
            </a:r>
            <a:r>
              <a:rPr lang="fa-IR" sz="2400" dirty="0"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روز است</a:t>
            </a:r>
            <a:r>
              <a:rPr lang="en-US" sz="2400" dirty="0"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. </a:t>
            </a:r>
            <a:r>
              <a:rPr lang="fa-IR" sz="2400" dirty="0"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دوز اطفال نیز به همین مقدار است.  آلبندازول باید با غذا مصرف شود</a:t>
            </a:r>
            <a:r>
              <a:rPr lang="en-US" sz="2400" dirty="0"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. </a:t>
            </a:r>
            <a:r>
              <a:rPr lang="fa-IR" sz="2400" dirty="0"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یک وعده غذایی چرب فراهمی زیستی را افزایش می دهد . </a:t>
            </a:r>
            <a:endParaRPr lang="en-US" sz="2400" dirty="0">
              <a:latin typeface="Bahnschrift SemiBold SemiConden" panose="020B0502040204020203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marL="342900" indent="-342900" algn="r" rtl="1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fa-IR" sz="2400" dirty="0"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این جایگزین مورد تایید</a:t>
            </a:r>
            <a:r>
              <a:rPr lang="en-US" sz="2400" dirty="0"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400" dirty="0"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en-US" sz="2400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FDA</a:t>
            </a:r>
            <a:r>
              <a:rPr lang="fa-IR" sz="2400" dirty="0"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نیست. </a:t>
            </a:r>
            <a:endParaRPr lang="en-US" sz="2400" dirty="0">
              <a:latin typeface="Bahnschrift SemiBold SemiConden" panose="020B0502040204020203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FED9FA-A9DE-4C4E-A8C2-5A4B75F3FA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3" y="3946848"/>
            <a:ext cx="2689400" cy="27182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E1A30B-0EE8-498C-BDEF-3D8E0229CD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98" y="733223"/>
            <a:ext cx="1978089" cy="25553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801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EE2F3AA-2333-4B38-97DB-ED4551F4536A}"/>
              </a:ext>
            </a:extLst>
          </p:cNvPr>
          <p:cNvSpPr/>
          <p:nvPr/>
        </p:nvSpPr>
        <p:spPr>
          <a:xfrm>
            <a:off x="1104395" y="1854594"/>
            <a:ext cx="10595728" cy="314881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 algn="r" rtl="1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ar-SA" sz="2400" dirty="0">
                <a:solidFill>
                  <a:schemeClr val="bg1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در طول دوره درمان بایستی رژیم غذایی بیمار بایستی گونه ای تنظیم شود که به عادی سازی عملکرد کبد و مجاری صفراوی کمک کند، همچنین ترشح صفرا را نیز بهبود ببخشد.</a:t>
            </a:r>
            <a:endParaRPr lang="en-US" sz="2400" dirty="0">
              <a:solidFill>
                <a:schemeClr val="bg1"/>
              </a:solidFill>
              <a:latin typeface="Bahnschrift SemiBold SemiConden" panose="020B0502040204020203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marL="342900" indent="-342900" algn="r" rtl="1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ar-SA" sz="2400" dirty="0">
                <a:solidFill>
                  <a:schemeClr val="bg1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برای یک روز، میزان کالری غذای بیمار باید از </a:t>
            </a:r>
            <a:r>
              <a:rPr lang="en-US" sz="2400" dirty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2200</a:t>
            </a:r>
            <a:r>
              <a:rPr lang="ar-SA" sz="2400" dirty="0">
                <a:solidFill>
                  <a:schemeClr val="bg1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کیلو کالری تا </a:t>
            </a:r>
            <a:r>
              <a:rPr lang="en-US" sz="2400" dirty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2500</a:t>
            </a:r>
            <a:r>
              <a:rPr lang="ar-SA" sz="2400" dirty="0">
                <a:solidFill>
                  <a:schemeClr val="bg1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کیلو کالری باشد همچنین بدن بیمار باید حدود </a:t>
            </a:r>
            <a:r>
              <a:rPr lang="en-US" sz="2400" dirty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350</a:t>
            </a:r>
            <a:r>
              <a:rPr lang="ar-SA" sz="2400" dirty="0">
                <a:solidFill>
                  <a:schemeClr val="bg1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گرم کربوهیدرات و </a:t>
            </a:r>
            <a:r>
              <a:rPr lang="en-US" sz="2400" dirty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90</a:t>
            </a:r>
            <a:r>
              <a:rPr lang="ar-SA" sz="2400" dirty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ar-SA" sz="2400" dirty="0">
                <a:solidFill>
                  <a:schemeClr val="bg1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گرم چربی و پروتئین دریافت نماید.</a:t>
            </a:r>
            <a:endParaRPr lang="en-US" sz="2400" dirty="0">
              <a:solidFill>
                <a:schemeClr val="bg1"/>
              </a:solidFill>
              <a:latin typeface="Bahnschrift SemiBold SemiConden" panose="020B0502040204020203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marL="342900" indent="-342900" algn="r" rtl="1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ar-SA" sz="2400" dirty="0">
                <a:solidFill>
                  <a:schemeClr val="bg1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همه وعده های غذایی باید بصورت بخارپز ویا جوشانده در اختیار بیمار قرار گیرد، همچنین غذا باید در دمای اتاق سرو شود</a:t>
            </a:r>
            <a:r>
              <a:rPr lang="fa-IR" sz="2400" dirty="0">
                <a:solidFill>
                  <a:schemeClr val="bg1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.</a:t>
            </a:r>
            <a:endParaRPr lang="en-US" sz="2400" dirty="0">
              <a:solidFill>
                <a:schemeClr val="bg1"/>
              </a:solidFill>
              <a:latin typeface="Bahnschrift SemiBold SemiConden" panose="020B0502040204020203" pitchFamily="34" charset="0"/>
              <a:cs typeface="B Nazanin" panose="00000400000000000000" pitchFamily="2" charset="-78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endParaRPr lang="en-US" sz="2400" dirty="0">
              <a:solidFill>
                <a:schemeClr val="bg1"/>
              </a:solidFill>
              <a:effectLst/>
              <a:latin typeface="Bahnschrift SemiBold SemiConden" panose="020B0502040204020203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553990-0F8B-44F8-9ABA-300DE81364F4}"/>
              </a:ext>
            </a:extLst>
          </p:cNvPr>
          <p:cNvSpPr txBox="1"/>
          <p:nvPr/>
        </p:nvSpPr>
        <p:spPr>
          <a:xfrm>
            <a:off x="4018288" y="109578"/>
            <a:ext cx="7788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3200" b="1" dirty="0">
                <a:effectLst>
                  <a:glow rad="101600">
                    <a:srgbClr val="0070C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درمان</a:t>
            </a:r>
            <a:endParaRPr lang="en-US" sz="3200" b="1" dirty="0">
              <a:effectLst>
                <a:glow rad="101600">
                  <a:srgbClr val="0070C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4269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2115C3-0857-4C22-A8F0-7774B6022DB9}"/>
              </a:ext>
            </a:extLst>
          </p:cNvPr>
          <p:cNvSpPr/>
          <p:nvPr/>
        </p:nvSpPr>
        <p:spPr>
          <a:xfrm>
            <a:off x="7230863" y="915970"/>
            <a:ext cx="4606844" cy="461665"/>
          </a:xfrm>
          <a:prstGeom prst="rect">
            <a:avLst/>
          </a:prstGeom>
          <a:solidFill>
            <a:schemeClr val="accent4">
              <a:alpha val="50000"/>
            </a:schemeClr>
          </a:solidFill>
          <a:ln w="1905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غذاهای مفید در درمان اپیستورکیازیس</a:t>
            </a:r>
            <a:endParaRPr lang="en-US" sz="2400" b="1" dirty="0"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B Nazanin" panose="000004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29AA8B2-2AB0-4B5D-A506-EEF3A8E932A2}"/>
              </a:ext>
            </a:extLst>
          </p:cNvPr>
          <p:cNvSpPr/>
          <p:nvPr/>
        </p:nvSpPr>
        <p:spPr>
          <a:xfrm>
            <a:off x="7230863" y="1446082"/>
            <a:ext cx="4606844" cy="2718693"/>
          </a:xfrm>
          <a:prstGeom prst="rect">
            <a:avLst/>
          </a:prstGeom>
          <a:solidFill>
            <a:schemeClr val="accent6">
              <a:alpha val="50000"/>
            </a:schemeClr>
          </a:solidFill>
          <a:ln w="2857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 algn="r" rtl="1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ar-SA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سبزیجات</a:t>
            </a:r>
            <a:endParaRPr lang="fa-IR" sz="2400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marL="342900" indent="-342900" algn="r" rtl="1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ar-SA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میوه های خشک</a:t>
            </a:r>
            <a:endParaRPr lang="fa-IR" sz="2400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marL="342900" indent="-342900" algn="r" rtl="1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ar-SA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توت شیرین</a:t>
            </a:r>
            <a:endParaRPr lang="fa-IR" sz="2400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marL="342900" indent="-342900" algn="r" rtl="1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ar-SA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مقدار کمی عسل، مربا</a:t>
            </a:r>
            <a:endParaRPr lang="fa-IR" sz="24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marL="342900" indent="-342900" algn="r" rtl="1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ar-SA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تمام غذاهای لبنی و تخمیر شده با</a:t>
            </a:r>
            <a:r>
              <a:rPr lang="fa-IR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 چربی کم</a:t>
            </a:r>
            <a:endParaRPr lang="en-US" sz="24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574AFA-6010-4650-A5DB-3B316AB7FA53}"/>
              </a:ext>
            </a:extLst>
          </p:cNvPr>
          <p:cNvSpPr/>
          <p:nvPr/>
        </p:nvSpPr>
        <p:spPr>
          <a:xfrm>
            <a:off x="1189517" y="1377635"/>
            <a:ext cx="4769893" cy="42644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2857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 algn="r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ar-SA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غذاهایی که باعث ترشح </a:t>
            </a:r>
            <a:r>
              <a:rPr lang="fa-IR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اسید</a:t>
            </a:r>
            <a:r>
              <a:rPr lang="ar-SA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 معده و ترشحات لوزالمعده می شوند</a:t>
            </a:r>
            <a:endParaRPr lang="fa-IR" sz="2400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marL="342900" indent="-342900" algn="r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ar-SA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 غذاهای سرخ شده و دودی </a:t>
            </a:r>
            <a:endParaRPr lang="fa-IR" sz="2400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marL="342900" indent="-342900" algn="r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ar-SA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غذاهای حاوی کلسترول و پورین در مقادیر </a:t>
            </a:r>
            <a:r>
              <a:rPr lang="fa-IR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زیاد</a:t>
            </a:r>
          </a:p>
          <a:p>
            <a:pPr marL="342900" indent="-342900" algn="r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ar-SA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نوشیدنی های الکلی</a:t>
            </a:r>
            <a:endParaRPr lang="fa-IR" sz="2400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marL="342900" indent="-342900" algn="r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ar-SA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خامه</a:t>
            </a:r>
            <a:endParaRPr lang="fa-IR" sz="2400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marL="342900" indent="-342900" algn="r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ar-SA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بستنی</a:t>
            </a:r>
            <a:endParaRPr lang="fa-IR" sz="2400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marL="342900" indent="-342900" algn="r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ar-SA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سس</a:t>
            </a:r>
            <a:endParaRPr lang="fa-IR" sz="2400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117BBB-299C-4404-B376-9E4C78B7733C}"/>
              </a:ext>
            </a:extLst>
          </p:cNvPr>
          <p:cNvSpPr/>
          <p:nvPr/>
        </p:nvSpPr>
        <p:spPr>
          <a:xfrm>
            <a:off x="1189517" y="868765"/>
            <a:ext cx="4769893" cy="461665"/>
          </a:xfrm>
          <a:prstGeom prst="rect">
            <a:avLst/>
          </a:prstGeom>
          <a:solidFill>
            <a:schemeClr val="accent4">
              <a:alpha val="50000"/>
            </a:schemeClr>
          </a:solidFill>
          <a:ln w="1905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غذاهای </a:t>
            </a:r>
            <a:r>
              <a:rPr lang="fa-IR" sz="2400" b="1" dirty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مضر</a:t>
            </a:r>
            <a:r>
              <a:rPr lang="ar-SA" sz="2400" b="1" dirty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 در درمان اپیستورکیازیس</a:t>
            </a:r>
            <a:endParaRPr lang="en-US" sz="2400" b="1" dirty="0"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B Nazanin" panose="000004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4F5902-A19E-4157-A638-EB0560D0BD42}"/>
              </a:ext>
            </a:extLst>
          </p:cNvPr>
          <p:cNvSpPr/>
          <p:nvPr/>
        </p:nvSpPr>
        <p:spPr>
          <a:xfrm>
            <a:off x="5469746" y="5942030"/>
            <a:ext cx="6545919" cy="46166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/>
            <a:r>
              <a:rPr lang="fa-IR" sz="2400" b="1" dirty="0"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توجه: </a:t>
            </a:r>
            <a:r>
              <a:rPr lang="ar-SA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این رژیم غذایی باید حداقل به مدت</a:t>
            </a:r>
            <a:r>
              <a:rPr lang="fa-IR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en-US" sz="2400" dirty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50</a:t>
            </a:r>
            <a:r>
              <a:rPr lang="ar-SA" sz="2400" dirty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ar-SA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روز رعا</a:t>
            </a:r>
            <a:r>
              <a:rPr lang="fa-IR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یت</a:t>
            </a:r>
            <a:r>
              <a:rPr lang="ar-SA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 شود.</a:t>
            </a:r>
            <a:endParaRPr lang="en-US" sz="2400" dirty="0">
              <a:solidFill>
                <a:schemeClr val="bg1"/>
              </a:solidFill>
              <a:effectLst/>
              <a:cs typeface="B Nazanin" panose="00000400000000000000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F725F7-B84A-45D4-AAAA-3DECFC1B1ABE}"/>
              </a:ext>
            </a:extLst>
          </p:cNvPr>
          <p:cNvSpPr txBox="1"/>
          <p:nvPr/>
        </p:nvSpPr>
        <p:spPr>
          <a:xfrm>
            <a:off x="4018288" y="109578"/>
            <a:ext cx="7788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3200" b="1" dirty="0">
                <a:effectLst>
                  <a:glow rad="101600">
                    <a:srgbClr val="0070C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درمان</a:t>
            </a:r>
            <a:endParaRPr lang="en-US" sz="3200" b="1" dirty="0">
              <a:effectLst>
                <a:glow rad="101600">
                  <a:srgbClr val="0070C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1769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d"/>
      </p:transition>
    </mc:Choice>
    <mc:Fallback xmlns="">
      <p:transition spd="slow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7" grpId="0" animBg="1"/>
      <p:bldP spid="7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D999F1-99F5-4ED2-AF85-AD3D9E8E069F}"/>
              </a:ext>
            </a:extLst>
          </p:cNvPr>
          <p:cNvSpPr txBox="1"/>
          <p:nvPr/>
        </p:nvSpPr>
        <p:spPr>
          <a:xfrm>
            <a:off x="4187971" y="194553"/>
            <a:ext cx="7652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3200" b="1" dirty="0">
                <a:effectLst>
                  <a:glow rad="101600">
                    <a:srgbClr val="0070C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اپیدمیولوژی</a:t>
            </a:r>
            <a:endParaRPr lang="en-US" sz="3200" b="1" dirty="0">
              <a:effectLst>
                <a:glow rad="101600">
                  <a:srgbClr val="0070C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2FFC11-4B4D-4C01-8349-AE37A6102BA1}"/>
              </a:ext>
            </a:extLst>
          </p:cNvPr>
          <p:cNvSpPr txBox="1"/>
          <p:nvPr/>
        </p:nvSpPr>
        <p:spPr>
          <a:xfrm>
            <a:off x="6875286" y="840288"/>
            <a:ext cx="4965342" cy="923330"/>
          </a:xfrm>
          <a:prstGeom prst="rect">
            <a:avLst/>
          </a:prstGeom>
          <a:solidFill>
            <a:schemeClr val="accent4">
              <a:alpha val="50000"/>
            </a:schemeClr>
          </a:solidFill>
          <a:ln w="1905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B Nazanin" panose="00000400000000000000" pitchFamily="2" charset="-78"/>
              </a:rPr>
              <a:t>Opisthorchis </a:t>
            </a:r>
            <a:r>
              <a:rPr lang="en-US" sz="3600" b="1" dirty="0" err="1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B Nazanin" panose="00000400000000000000" pitchFamily="2" charset="-78"/>
              </a:rPr>
              <a:t>felineus</a:t>
            </a:r>
            <a:endParaRPr lang="en-US" sz="3600" b="1" dirty="0"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  <a:cs typeface="B Nazanin" panose="00000400000000000000" pitchFamily="2" charset="-78"/>
            </a:endParaRPr>
          </a:p>
          <a:p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  <a:cs typeface="B Nazanin" panose="00000400000000000000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15821D-998E-4896-9357-E36E61F69C74}"/>
              </a:ext>
            </a:extLst>
          </p:cNvPr>
          <p:cNvSpPr txBox="1"/>
          <p:nvPr/>
        </p:nvSpPr>
        <p:spPr>
          <a:xfrm>
            <a:off x="6905764" y="3416480"/>
            <a:ext cx="4934864" cy="923330"/>
          </a:xfrm>
          <a:prstGeom prst="rect">
            <a:avLst/>
          </a:prstGeom>
          <a:solidFill>
            <a:schemeClr val="accent4">
              <a:alpha val="50000"/>
            </a:schemeClr>
          </a:solidFill>
          <a:ln w="1905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B Nazanin" panose="00000400000000000000" pitchFamily="2" charset="-78"/>
              </a:rPr>
              <a:t>Opisthorchis </a:t>
            </a:r>
            <a:r>
              <a:rPr lang="en-US" sz="3600" b="1" dirty="0" err="1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B Nazanin" panose="00000400000000000000" pitchFamily="2" charset="-78"/>
              </a:rPr>
              <a:t>viverrini</a:t>
            </a:r>
            <a:r>
              <a:rPr lang="en-US" sz="3600" b="1" dirty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B Nazanin" panose="00000400000000000000" pitchFamily="2" charset="-78"/>
              </a:rPr>
              <a:t> </a:t>
            </a:r>
          </a:p>
          <a:p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  <a:cs typeface="B Nazanin" panose="00000400000000000000" pitchFamily="2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F92A33-94E6-4131-8C4A-B1217798078C}"/>
              </a:ext>
            </a:extLst>
          </p:cNvPr>
          <p:cNvSpPr/>
          <p:nvPr/>
        </p:nvSpPr>
        <p:spPr>
          <a:xfrm>
            <a:off x="6875286" y="4407989"/>
            <a:ext cx="4934864" cy="156966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sz="24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بعنوان فلوک کبد جنوب شرقی آسیا شناخته شده است.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sz="24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عمدتاً در شمال شرقی تایلند، لائوس، کامبوج و مرکز و جنوب ویتنام یافت می شود. </a:t>
            </a:r>
            <a:endParaRPr lang="en-US" sz="2400" dirty="0">
              <a:cs typeface="B Nazanin" panose="000004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2FC752-7136-4E5C-8292-58C9725208CB}"/>
              </a:ext>
            </a:extLst>
          </p:cNvPr>
          <p:cNvSpPr/>
          <p:nvPr/>
        </p:nvSpPr>
        <p:spPr>
          <a:xfrm>
            <a:off x="6875286" y="1840487"/>
            <a:ext cx="4965342" cy="120032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sz="24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بعنوان فلوک کبد گربه شناخته می شود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sz="24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عمدتاً در ایتالیا، آلمان، بلاروس، روسیه، قزاقستان و اوکراین یافت می شود.</a:t>
            </a:r>
            <a:endParaRPr lang="en-US" sz="2400" dirty="0">
              <a:cs typeface="B Nazanin" panose="00000400000000000000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004E92-A4C5-4FB8-BFE8-271AAC1FCF02}"/>
              </a:ext>
            </a:extLst>
          </p:cNvPr>
          <p:cNvSpPr txBox="1"/>
          <p:nvPr/>
        </p:nvSpPr>
        <p:spPr>
          <a:xfrm>
            <a:off x="244699" y="4534237"/>
            <a:ext cx="6433346" cy="369332"/>
          </a:xfrm>
          <a:prstGeom prst="rect">
            <a:avLst/>
          </a:prstGeom>
          <a:solidFill>
            <a:schemeClr val="accent6">
              <a:alpha val="50000"/>
            </a:schemeClr>
          </a:solidFill>
          <a:ln w="127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tx2">
                      <a:lumMod val="20000"/>
                      <a:lumOff val="80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Epidemiology of Opisthorchis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FF1A36B-8043-47BA-88F8-32EAA3AAA7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99" y="779328"/>
            <a:ext cx="6433346" cy="36286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581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D98C4D4-409F-4203-AC78-DC5DD9EA39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19" y="228600"/>
            <a:ext cx="10648561" cy="6400800"/>
          </a:xfrm>
          <a:prstGeom prst="rect">
            <a:avLst/>
          </a:prstGeom>
          <a:ln w="571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35B2DB3-4C2F-4B97-917F-2B0026C66FCB}"/>
              </a:ext>
            </a:extLst>
          </p:cNvPr>
          <p:cNvSpPr/>
          <p:nvPr/>
        </p:nvSpPr>
        <p:spPr>
          <a:xfrm>
            <a:off x="5005634" y="659876"/>
            <a:ext cx="1480008" cy="5203596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09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14:shred pattern="rectangle"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4_581900957596518991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60034" y="1098506"/>
            <a:ext cx="8720824" cy="4905353"/>
          </a:xfrm>
          <a:prstGeom prst="rect">
            <a:avLst/>
          </a:prstGeom>
          <a:solidFill>
            <a:srgbClr val="4F81BD"/>
          </a:solidFill>
          <a:ln>
            <a:noFill/>
          </a:ln>
          <a:effectLst>
            <a:innerShdw blurRad="469900">
              <a:srgbClr val="000000">
                <a:alpha val="86000"/>
              </a:srgbClr>
            </a:innerShdw>
          </a:effectLst>
          <a:scene3d>
            <a:camera prst="orthographicFront"/>
            <a:lightRig rig="soft" dir="t"/>
          </a:scene3d>
          <a:sp3d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D999F1-99F5-4ED2-AF85-AD3D9E8E069F}"/>
              </a:ext>
            </a:extLst>
          </p:cNvPr>
          <p:cNvSpPr txBox="1"/>
          <p:nvPr/>
        </p:nvSpPr>
        <p:spPr>
          <a:xfrm>
            <a:off x="4187971" y="194553"/>
            <a:ext cx="7652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3200" b="1" dirty="0">
                <a:effectLst>
                  <a:glow rad="101600">
                    <a:srgbClr val="0070C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آنچه آموختیم...</a:t>
            </a:r>
            <a:endParaRPr lang="en-US" sz="3200" b="1" dirty="0">
              <a:effectLst>
                <a:glow rad="101600">
                  <a:srgbClr val="0070C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664342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85F903-7159-4244-80CE-B04ECAC8319E}"/>
              </a:ext>
            </a:extLst>
          </p:cNvPr>
          <p:cNvSpPr txBox="1"/>
          <p:nvPr/>
        </p:nvSpPr>
        <p:spPr>
          <a:xfrm>
            <a:off x="4664139" y="2455372"/>
            <a:ext cx="5579999" cy="707886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 rtl="1"/>
            <a:r>
              <a:rPr lang="fa-IR" sz="40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Jadid" panose="00000700000000000000" pitchFamily="2" charset="-78"/>
              </a:rPr>
              <a:t>سپاس از توجه شما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Jadid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5358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12CE869-9717-4E29-9A4C-9EA8EDEDE412}"/>
              </a:ext>
            </a:extLst>
          </p:cNvPr>
          <p:cNvSpPr txBox="1"/>
          <p:nvPr/>
        </p:nvSpPr>
        <p:spPr>
          <a:xfrm>
            <a:off x="8716797" y="152174"/>
            <a:ext cx="30448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3600" b="1" dirty="0">
                <a:effectLst>
                  <a:glow rad="101600">
                    <a:srgbClr val="0070C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B Titr" panose="00000700000000000000" pitchFamily="2" charset="-78"/>
              </a:rPr>
              <a:t>طبقه</a:t>
            </a:r>
            <a:r>
              <a:rPr lang="fa-IR" sz="1200" b="1" dirty="0">
                <a:effectLst>
                  <a:glow rad="101600">
                    <a:srgbClr val="0070C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B Titr" panose="00000700000000000000" pitchFamily="2" charset="-78"/>
              </a:rPr>
              <a:t> </a:t>
            </a:r>
            <a:r>
              <a:rPr lang="fa-IR" sz="3600" b="1" dirty="0">
                <a:effectLst>
                  <a:glow rad="101600">
                    <a:srgbClr val="0070C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B Titr" panose="00000700000000000000" pitchFamily="2" charset="-78"/>
              </a:rPr>
              <a:t>بندی</a:t>
            </a:r>
          </a:p>
          <a:p>
            <a:pPr algn="r" rtl="1"/>
            <a:endParaRPr lang="en-US" sz="4800" b="1" dirty="0">
              <a:effectLst>
                <a:glow rad="101600">
                  <a:srgbClr val="0070C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  <a:cs typeface="B Titr" panose="00000700000000000000" pitchFamily="2" charset="-7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47E98C-9AF6-4129-A0CD-C1995C1F23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027" b="97072" l="9964" r="89976">
                        <a14:foregroundMark x1="50780" y1="24388" x2="43998" y2="26356"/>
                        <a14:foregroundMark x1="49700" y1="21795" x2="49700" y2="21795"/>
                        <a14:foregroundMark x1="52521" y1="84638" x2="47719" y2="83581"/>
                        <a14:foregroundMark x1="51020" y1="88862" x2="50360" y2="87950"/>
                        <a14:foregroundMark x1="52101" y1="95007" x2="48379" y2="94815"/>
                        <a14:foregroundMark x1="57580" y1="95422" x2="57383" y2="94095"/>
                        <a14:foregroundMark x1="49880" y1="21267" x2="49460" y2="21075"/>
                        <a14:foregroundMark x1="49040" y1="21603" x2="49040" y2="21603"/>
                        <a14:foregroundMark x1="42497" y1="94917" x2="41895" y2="95933"/>
                        <a14:foregroundMark x1="42497" y1="97072" x2="41597" y2="96735"/>
                        <a14:foregroundMark x1="44418" y1="93711" x2="45378" y2="93855"/>
                        <a14:foregroundMark x1="42317" y1="93711" x2="42317" y2="93711"/>
                        <a14:foregroundMark x1="41597" y1="93951" x2="41597" y2="93951"/>
                        <a14:foregroundMark x1="47359" y1="95487" x2="47359" y2="95487"/>
                        <a14:backgroundMark x1="45318" y1="94623" x2="45318" y2="94623"/>
                        <a14:backgroundMark x1="46579" y1="94671" x2="46579" y2="94671"/>
                        <a14:backgroundMark x1="57443" y1="96111" x2="57443" y2="96111"/>
                        <a14:backgroundMark x1="57803" y1="96399" x2="57803" y2="96399"/>
                        <a14:backgroundMark x1="57623" y1="96159" x2="57923" y2="96399"/>
                        <a14:backgroundMark x1="57743" y1="96015" x2="57563" y2="95967"/>
                        <a14:backgroundMark x1="57803" y1="94431" x2="57623" y2="94335"/>
                        <a14:backgroundMark x1="57863" y1="94575" x2="57503" y2="94431"/>
                        <a14:backgroundMark x1="57743" y1="96063" x2="57383" y2="95727"/>
                        <a14:backgroundMark x1="57863" y1="96207" x2="57383" y2="95631"/>
                        <a14:backgroundMark x1="57143" y1="95727" x2="57863" y2="96207"/>
                        <a14:backgroundMark x1="57743" y1="94863" x2="57623" y2="94287"/>
                        <a14:backgroundMark x1="57743" y1="93951" x2="57563" y2="94143"/>
                        <a14:backgroundMark x1="43217" y1="95007" x2="42257" y2="94191"/>
                        <a14:backgroundMark x1="41777" y1="95967" x2="41777" y2="95967"/>
                        <a14:backgroundMark x1="41957" y1="95871" x2="41957" y2="95871"/>
                        <a14:backgroundMark x1="41777" y1="95823" x2="41777" y2="95823"/>
                        <a14:backgroundMark x1="42017" y1="95727" x2="42017" y2="95727"/>
                        <a14:backgroundMark x1="41957" y1="96015" x2="41957" y2="96015"/>
                        <a14:backgroundMark x1="41957" y1="95679" x2="41957" y2="95679"/>
                        <a14:backgroundMark x1="42617" y1="94959" x2="42617" y2="94959"/>
                        <a14:backgroundMark x1="42077" y1="94143" x2="42077" y2="94143"/>
                        <a14:backgroundMark x1="42497" y1="94863" x2="42497" y2="94863"/>
                        <a14:backgroundMark x1="42437" y1="94911" x2="42437" y2="94911"/>
                        <a14:backgroundMark x1="42617" y1="95103" x2="42617" y2="95103"/>
                        <a14:backgroundMark x1="42557" y1="95007" x2="42557" y2="95007"/>
                        <a14:backgroundMark x1="42557" y1="94911" x2="42557" y2="94911"/>
                        <a14:backgroundMark x1="42437" y1="95007" x2="42437" y2="95007"/>
                        <a14:backgroundMark x1="48019" y1="96543" x2="48019" y2="965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316"/>
          <a:stretch/>
        </p:blipFill>
        <p:spPr>
          <a:xfrm>
            <a:off x="71210" y="376613"/>
            <a:ext cx="4846868" cy="488953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F9D5AF-829E-4A8B-9F16-C6A71E14B3F9}"/>
              </a:ext>
            </a:extLst>
          </p:cNvPr>
          <p:cNvSpPr/>
          <p:nvPr/>
        </p:nvSpPr>
        <p:spPr>
          <a:xfrm>
            <a:off x="4337762" y="1156507"/>
            <a:ext cx="6689465" cy="362631"/>
          </a:xfrm>
          <a:prstGeom prst="rect">
            <a:avLst/>
          </a:prstGeom>
          <a:solidFill>
            <a:srgbClr val="F79D9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ffectLst>
                  <a:glow rad="101600">
                    <a:srgbClr val="FF6699">
                      <a:alpha val="60000"/>
                    </a:srgbClr>
                  </a:glow>
                </a:effectLst>
                <a:latin typeface="Bahnschrift SemiBold SemiConden" panose="020B0502040204020203" pitchFamily="34" charset="0"/>
              </a:rPr>
              <a:t>Animalia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5C513A-6799-4FE6-9765-748ED5F9F1E8}"/>
              </a:ext>
            </a:extLst>
          </p:cNvPr>
          <p:cNvSpPr/>
          <p:nvPr/>
        </p:nvSpPr>
        <p:spPr>
          <a:xfrm>
            <a:off x="4337762" y="1764129"/>
            <a:ext cx="6406436" cy="362631"/>
          </a:xfrm>
          <a:prstGeom prst="rect">
            <a:avLst/>
          </a:prstGeom>
          <a:solidFill>
            <a:srgbClr val="F8BC88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</a:rPr>
              <a:t>Platyhelminthes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B7CEA5-5323-4C60-880B-BAB18E25038B}"/>
              </a:ext>
            </a:extLst>
          </p:cNvPr>
          <p:cNvSpPr/>
          <p:nvPr/>
        </p:nvSpPr>
        <p:spPr>
          <a:xfrm>
            <a:off x="4337762" y="2364062"/>
            <a:ext cx="6162721" cy="362631"/>
          </a:xfrm>
          <a:prstGeom prst="rect">
            <a:avLst/>
          </a:prstGeom>
          <a:solidFill>
            <a:srgbClr val="F7DC7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Bahnschrift SemiBold SemiConden" panose="020B0502040204020203" pitchFamily="34" charset="0"/>
              </a:rPr>
              <a:t>Trematoda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AF43159-D32F-4F07-AABF-2E1FD82AE831}"/>
              </a:ext>
            </a:extLst>
          </p:cNvPr>
          <p:cNvSpPr/>
          <p:nvPr/>
        </p:nvSpPr>
        <p:spPr>
          <a:xfrm>
            <a:off x="4337762" y="2995485"/>
            <a:ext cx="5901464" cy="362631"/>
          </a:xfrm>
          <a:prstGeom prst="rect">
            <a:avLst/>
          </a:prstGeom>
          <a:solidFill>
            <a:srgbClr val="BECFA7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</a:rPr>
              <a:t>Opisthorchiida</a:t>
            </a:r>
            <a:endParaRPr lang="en-US" b="1" dirty="0">
              <a:solidFill>
                <a:schemeClr val="tx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Bahnschrift SemiBold SemiConden" panose="020B05020402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E827E3-91A7-4DAD-922E-08BC48012B36}"/>
              </a:ext>
            </a:extLst>
          </p:cNvPr>
          <p:cNvSpPr/>
          <p:nvPr/>
        </p:nvSpPr>
        <p:spPr>
          <a:xfrm>
            <a:off x="4337762" y="3593354"/>
            <a:ext cx="5694635" cy="362631"/>
          </a:xfrm>
          <a:prstGeom prst="rect">
            <a:avLst/>
          </a:prstGeom>
          <a:solidFill>
            <a:srgbClr val="81C1D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effectLst>
                  <a:glow rad="101600">
                    <a:srgbClr val="00B0F0">
                      <a:alpha val="60000"/>
                    </a:srgbClr>
                  </a:glow>
                </a:effectLst>
                <a:latin typeface="Bahnschrift SemiBold SemiConden" panose="020B0502040204020203" pitchFamily="34" charset="0"/>
              </a:rPr>
              <a:t>Opisthorchiidae</a:t>
            </a:r>
            <a:endParaRPr lang="en-US" b="1" dirty="0">
              <a:solidFill>
                <a:schemeClr val="tx1"/>
              </a:solidFill>
              <a:effectLst>
                <a:glow rad="101600">
                  <a:srgbClr val="00B0F0">
                    <a:alpha val="60000"/>
                  </a:srgbClr>
                </a:glow>
              </a:effectLst>
              <a:latin typeface="Bahnschrift SemiBold SemiConden" panose="020B0502040204020203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F52F367-E0CA-489F-905D-C82544303EEF}"/>
              </a:ext>
            </a:extLst>
          </p:cNvPr>
          <p:cNvSpPr/>
          <p:nvPr/>
        </p:nvSpPr>
        <p:spPr>
          <a:xfrm>
            <a:off x="4337762" y="4196623"/>
            <a:ext cx="5446331" cy="362631"/>
          </a:xfrm>
          <a:prstGeom prst="rect">
            <a:avLst/>
          </a:prstGeom>
          <a:solidFill>
            <a:srgbClr val="A1ADD2"/>
          </a:solidFill>
          <a:ln w="28575">
            <a:solidFill>
              <a:schemeClr val="tx1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ffectLst>
                  <a:glow rad="101600">
                    <a:srgbClr val="2181C3"/>
                  </a:glow>
                </a:effectLst>
                <a:latin typeface="Bahnschrift SemiBold SemiConden" panose="020B0502040204020203" pitchFamily="34" charset="0"/>
              </a:rPr>
              <a:t>Opisthorchis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ABCEB9-F371-4E8E-AB35-56F54800F7C2}"/>
              </a:ext>
            </a:extLst>
          </p:cNvPr>
          <p:cNvSpPr/>
          <p:nvPr/>
        </p:nvSpPr>
        <p:spPr>
          <a:xfrm>
            <a:off x="7167704" y="4754137"/>
            <a:ext cx="2239589" cy="362631"/>
          </a:xfrm>
          <a:prstGeom prst="rect">
            <a:avLst/>
          </a:prstGeom>
          <a:solidFill>
            <a:srgbClr val="C09EC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ffectLst>
                  <a:glow rad="101600">
                    <a:srgbClr val="CE02CE">
                      <a:alpha val="60000"/>
                    </a:srgbClr>
                  </a:glow>
                </a:effectLst>
                <a:latin typeface="Bahnschrift SemiBold SemiConden" panose="020B0502040204020203" pitchFamily="34" charset="0"/>
              </a:rPr>
              <a:t>Opisthorchis </a:t>
            </a:r>
            <a:r>
              <a:rPr lang="en-US" b="1" dirty="0" err="1">
                <a:solidFill>
                  <a:schemeClr val="tx1"/>
                </a:solidFill>
                <a:effectLst>
                  <a:glow rad="101600">
                    <a:srgbClr val="CE02CE">
                      <a:alpha val="60000"/>
                    </a:srgbClr>
                  </a:glow>
                </a:effectLst>
                <a:latin typeface="Bahnschrift SemiBold SemiConden" panose="020B0502040204020203" pitchFamily="34" charset="0"/>
              </a:rPr>
              <a:t>viverrini</a:t>
            </a:r>
            <a:endParaRPr lang="en-US" b="1" dirty="0">
              <a:solidFill>
                <a:schemeClr val="tx1"/>
              </a:solidFill>
              <a:effectLst>
                <a:glow rad="101600">
                  <a:srgbClr val="CE02CE">
                    <a:alpha val="60000"/>
                  </a:srgbClr>
                </a:glow>
              </a:effectLst>
              <a:latin typeface="Bahnschrift SemiBold SemiConden" panose="020B0502040204020203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F377A8D-53D9-4800-B520-C6B984D0BC56}"/>
              </a:ext>
            </a:extLst>
          </p:cNvPr>
          <p:cNvSpPr/>
          <p:nvPr/>
        </p:nvSpPr>
        <p:spPr>
          <a:xfrm>
            <a:off x="4337762" y="4754138"/>
            <a:ext cx="2557160" cy="362631"/>
          </a:xfrm>
          <a:prstGeom prst="rect">
            <a:avLst/>
          </a:prstGeom>
          <a:solidFill>
            <a:srgbClr val="C09EC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ffectLst>
                  <a:glow rad="101600">
                    <a:srgbClr val="CE02CE"/>
                  </a:glow>
                </a:effectLst>
                <a:latin typeface="Bahnschrift SemiBold SemiConden" panose="020B0502040204020203" pitchFamily="34" charset="0"/>
              </a:rPr>
              <a:t>Opisthorchis </a:t>
            </a:r>
            <a:r>
              <a:rPr lang="en-US" b="1" dirty="0" err="1">
                <a:solidFill>
                  <a:schemeClr val="tx1"/>
                </a:solidFill>
                <a:effectLst>
                  <a:glow rad="101600">
                    <a:srgbClr val="CE02CE"/>
                  </a:glow>
                </a:effectLst>
                <a:latin typeface="Bahnschrift SemiBold SemiConden" panose="020B0502040204020203" pitchFamily="34" charset="0"/>
              </a:rPr>
              <a:t>felineus</a:t>
            </a:r>
            <a:endParaRPr lang="en-US" b="1" dirty="0">
              <a:solidFill>
                <a:schemeClr val="tx1"/>
              </a:solidFill>
              <a:effectLst>
                <a:glow rad="101600">
                  <a:srgbClr val="CE02CE"/>
                </a:glow>
              </a:effectLst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09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F7F17E-DB73-4933-A99B-437DBE21C178}"/>
              </a:ext>
            </a:extLst>
          </p:cNvPr>
          <p:cNvSpPr txBox="1"/>
          <p:nvPr/>
        </p:nvSpPr>
        <p:spPr>
          <a:xfrm>
            <a:off x="3822441" y="104394"/>
            <a:ext cx="82459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3200" b="1" dirty="0">
                <a:effectLst>
                  <a:glow rad="101600">
                    <a:srgbClr val="0070C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تاریخچه</a:t>
            </a:r>
            <a:endParaRPr lang="en-US" sz="3400" b="1" dirty="0">
              <a:effectLst>
                <a:glow rad="101600">
                  <a:srgbClr val="0070C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endParaRPr>
          </a:p>
          <a:p>
            <a:pPr algn="r"/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D437223-40BD-479C-B195-E240300A35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1" b="23751"/>
          <a:stretch/>
        </p:blipFill>
        <p:spPr>
          <a:xfrm rot="16200000">
            <a:off x="2160896" y="3388424"/>
            <a:ext cx="2630452" cy="21377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AFF6D5-B25C-49F7-8B9E-E399716B2916}"/>
              </a:ext>
            </a:extLst>
          </p:cNvPr>
          <p:cNvSpPr txBox="1"/>
          <p:nvPr/>
        </p:nvSpPr>
        <p:spPr>
          <a:xfrm>
            <a:off x="4804489" y="2218740"/>
            <a:ext cx="7263881" cy="337015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cs typeface="B Nazanin" panose="00000400000000000000" pitchFamily="2" charset="-78"/>
              </a:rPr>
              <a:t>1875</a:t>
            </a:r>
            <a:r>
              <a:rPr lang="fa-IR" sz="2400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B Nazanin" panose="00000400000000000000" pitchFamily="2" charset="-78"/>
              </a:rPr>
              <a:t>: </a:t>
            </a:r>
            <a:r>
              <a:rPr lang="fa-IR" sz="2400" dirty="0">
                <a:latin typeface="Times New Roman" panose="02020603050405020304" pitchFamily="18" charset="0"/>
                <a:cs typeface="B Nazanin" panose="00000400000000000000" pitchFamily="2" charset="-78"/>
              </a:rPr>
              <a:t>توصیف علائم بیماری </a:t>
            </a:r>
            <a:r>
              <a:rPr lang="en-US" sz="2400" dirty="0" err="1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cs typeface="B Nazanin" panose="00000400000000000000" pitchFamily="2" charset="-78"/>
              </a:rPr>
              <a:t>Opisthorchiasis</a:t>
            </a:r>
            <a:endParaRPr lang="fa-IR" sz="2400" dirty="0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Bahnschrift SemiBold SemiConden" panose="020B0502040204020203" pitchFamily="34" charset="0"/>
              <a:cs typeface="B Nazanin" panose="00000400000000000000" pitchFamily="2" charset="-78"/>
            </a:endParaRPr>
          </a:p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cs typeface="B Nazanin" panose="00000400000000000000" pitchFamily="2" charset="-78"/>
              </a:rPr>
              <a:t>1884</a:t>
            </a:r>
            <a:r>
              <a:rPr lang="fa-IR" sz="2400" dirty="0">
                <a:latin typeface="Times New Roman" panose="02020603050405020304" pitchFamily="18" charset="0"/>
                <a:cs typeface="B Nazanin" panose="00000400000000000000" pitchFamily="2" charset="-78"/>
              </a:rPr>
              <a:t>: مشاهده اپیستورکیس فلینئوس در کبد گربه توسط </a:t>
            </a:r>
            <a:r>
              <a:rPr lang="en-US" sz="2400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cs typeface="B Nazanin" panose="00000400000000000000" pitchFamily="2" charset="-78"/>
              </a:rPr>
              <a:t>Sebastiano</a:t>
            </a:r>
            <a:r>
              <a:rPr lang="en-US" sz="2400" dirty="0">
                <a:latin typeface="Bahnschrift SemiBold SemiConden" panose="020B0502040204020203" pitchFamily="34" charset="0"/>
                <a:cs typeface="B Nazanin" panose="00000400000000000000" pitchFamily="2" charset="-78"/>
              </a:rPr>
              <a:t> </a:t>
            </a:r>
            <a:r>
              <a:rPr lang="en-US" sz="2400" dirty="0" err="1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cs typeface="B Nazanin" panose="00000400000000000000" pitchFamily="2" charset="-78"/>
              </a:rPr>
              <a:t>Rivolta</a:t>
            </a:r>
            <a:r>
              <a:rPr lang="fa-IR" sz="2400" dirty="0">
                <a:latin typeface="Times New Roman" panose="02020603050405020304" pitchFamily="18" charset="0"/>
                <a:cs typeface="B Nazanin" panose="00000400000000000000" pitchFamily="2" charset="-78"/>
              </a:rPr>
              <a:t>، در شمال ایتالیا</a:t>
            </a:r>
          </a:p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cs typeface="B Nazanin" panose="00000400000000000000" pitchFamily="2" charset="-78"/>
              </a:rPr>
              <a:t>1891</a:t>
            </a:r>
            <a:r>
              <a:rPr lang="fa-IR" sz="2400" dirty="0">
                <a:latin typeface="Times New Roman" panose="02020603050405020304" pitchFamily="18" charset="0"/>
                <a:cs typeface="B Nazanin" panose="00000400000000000000" pitchFamily="2" charset="-78"/>
              </a:rPr>
              <a:t>: کشف انگل در کبد انسان و نام گذاری آن به « فلوک کبد سیبری» توسط </a:t>
            </a:r>
            <a:r>
              <a:rPr lang="en-US" sz="2400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cs typeface="B Nazanin" panose="00000400000000000000" pitchFamily="2" charset="-78"/>
              </a:rPr>
              <a:t>Konstantin </a:t>
            </a:r>
            <a:r>
              <a:rPr lang="en-US" sz="2400" dirty="0" err="1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cs typeface="B Nazanin" panose="00000400000000000000" pitchFamily="2" charset="-78"/>
              </a:rPr>
              <a:t>Nikolaevich</a:t>
            </a:r>
            <a:r>
              <a:rPr lang="en-US" sz="2400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cs typeface="B Nazanin" panose="00000400000000000000" pitchFamily="2" charset="-78"/>
              </a:rPr>
              <a:t> </a:t>
            </a:r>
            <a:r>
              <a:rPr lang="en-US" sz="2400" dirty="0" err="1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cs typeface="B Nazanin" panose="00000400000000000000" pitchFamily="2" charset="-78"/>
              </a:rPr>
              <a:t>Vinogradov</a:t>
            </a:r>
            <a:endParaRPr lang="fa-IR" sz="2400" dirty="0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Bahnschrift SemiBold SemiConden" panose="020B0502040204020203" pitchFamily="34" charset="0"/>
              <a:cs typeface="B Nazanin" panose="00000400000000000000" pitchFamily="2" charset="-78"/>
            </a:endParaRPr>
          </a:p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cs typeface="B Nazanin" panose="00000400000000000000" pitchFamily="2" charset="-78"/>
              </a:rPr>
              <a:t>1930</a:t>
            </a:r>
            <a:r>
              <a:rPr lang="fa-IR" sz="2400" dirty="0">
                <a:latin typeface="Times New Roman" panose="02020603050405020304" pitchFamily="18" charset="0"/>
                <a:cs typeface="B Nazanin" panose="00000400000000000000" pitchFamily="2" charset="-78"/>
              </a:rPr>
              <a:t>:‌ توصیف چرخه زندگی انگل توسط </a:t>
            </a:r>
            <a:r>
              <a:rPr lang="en-US" sz="2400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cs typeface="B Nazanin" panose="00000400000000000000" pitchFamily="2" charset="-78"/>
              </a:rPr>
              <a:t>Hans Vogel</a:t>
            </a:r>
            <a:endParaRPr lang="en-US" sz="2400" dirty="0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B Nazanin" panose="00000400000000000000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6AB93F-BBC5-4350-9DBB-9D9884EBFE35}"/>
              </a:ext>
            </a:extLst>
          </p:cNvPr>
          <p:cNvSpPr txBox="1"/>
          <p:nvPr/>
        </p:nvSpPr>
        <p:spPr>
          <a:xfrm>
            <a:off x="4804489" y="1238511"/>
            <a:ext cx="7263881" cy="923330"/>
          </a:xfrm>
          <a:prstGeom prst="rect">
            <a:avLst/>
          </a:prstGeom>
          <a:solidFill>
            <a:schemeClr val="accent4">
              <a:alpha val="50000"/>
            </a:schemeClr>
          </a:solidFill>
          <a:ln w="2857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B Mitra" panose="00000400000000000000" pitchFamily="2" charset="-78"/>
              </a:rPr>
              <a:t>Opisthorchis </a:t>
            </a:r>
            <a:r>
              <a:rPr lang="en-US" sz="3600" b="1" dirty="0" err="1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B Mitra" panose="00000400000000000000" pitchFamily="2" charset="-78"/>
              </a:rPr>
              <a:t>felineus</a:t>
            </a:r>
            <a:endParaRPr lang="en-US" sz="3600" b="1" dirty="0"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  <a:cs typeface="B Mitra" panose="00000400000000000000" pitchFamily="2" charset="-78"/>
            </a:endParaRPr>
          </a:p>
          <a:p>
            <a:endParaRPr lang="en-US" b="1" dirty="0"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28BF9A-94F8-4A7D-AEB6-F8444A9647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3" t="4244" r="21673" b="2381"/>
          <a:stretch/>
        </p:blipFill>
        <p:spPr>
          <a:xfrm>
            <a:off x="247959" y="130021"/>
            <a:ext cx="1721932" cy="22315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D82BC91-CB2A-4D5F-A8A4-8C0BF9EB702B}"/>
              </a:ext>
            </a:extLst>
          </p:cNvPr>
          <p:cNvSpPr txBox="1"/>
          <p:nvPr/>
        </p:nvSpPr>
        <p:spPr>
          <a:xfrm>
            <a:off x="247959" y="2471598"/>
            <a:ext cx="1721932" cy="400110"/>
          </a:xfrm>
          <a:prstGeom prst="rect">
            <a:avLst/>
          </a:prstGeom>
          <a:solidFill>
            <a:schemeClr val="accent6">
              <a:alpha val="50000"/>
            </a:schemeClr>
          </a:solidFill>
          <a:ln w="2857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  <a:effectLst>
                  <a:glow rad="101600">
                    <a:schemeClr val="tx2">
                      <a:lumMod val="20000"/>
                      <a:lumOff val="80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Hans Vogel</a:t>
            </a:r>
            <a:endParaRPr lang="en-US" sz="1400" b="1" dirty="0">
              <a:solidFill>
                <a:schemeClr val="tx1"/>
              </a:solidFill>
              <a:effectLst>
                <a:glow rad="101600">
                  <a:schemeClr val="tx2">
                    <a:lumMod val="20000"/>
                    <a:lumOff val="80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1FB78F-970F-44A8-8E46-23C8AAD6D420}"/>
              </a:ext>
            </a:extLst>
          </p:cNvPr>
          <p:cNvSpPr txBox="1"/>
          <p:nvPr/>
        </p:nvSpPr>
        <p:spPr>
          <a:xfrm>
            <a:off x="2407249" y="5922609"/>
            <a:ext cx="2137745" cy="830997"/>
          </a:xfrm>
          <a:prstGeom prst="rect">
            <a:avLst/>
          </a:prstGeom>
          <a:solidFill>
            <a:schemeClr val="accent6">
              <a:alpha val="50000"/>
            </a:schemeClr>
          </a:solidFill>
          <a:ln w="2857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effectLst>
                  <a:glow rad="101600">
                    <a:schemeClr val="tx2">
                      <a:lumMod val="20000"/>
                      <a:lumOff val="80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B Mitra" panose="00000400000000000000" pitchFamily="2" charset="-78"/>
              </a:rPr>
              <a:t>Opisthorchis </a:t>
            </a:r>
            <a:r>
              <a:rPr lang="en-US" sz="2400" b="1" dirty="0" err="1">
                <a:solidFill>
                  <a:schemeClr val="tx1"/>
                </a:solidFill>
                <a:effectLst>
                  <a:glow rad="101600">
                    <a:schemeClr val="tx2">
                      <a:lumMod val="20000"/>
                      <a:lumOff val="80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B Mitra" panose="00000400000000000000" pitchFamily="2" charset="-78"/>
              </a:rPr>
              <a:t>felineus</a:t>
            </a:r>
            <a:endParaRPr lang="en-US" sz="2400" b="1" dirty="0">
              <a:solidFill>
                <a:schemeClr val="tx1"/>
              </a:solidFill>
              <a:effectLst>
                <a:glow rad="101600">
                  <a:schemeClr val="tx2">
                    <a:lumMod val="20000"/>
                    <a:lumOff val="80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  <a:cs typeface="B Mitra" panose="00000400000000000000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8927BB-EDDD-4DE4-AD32-E762F99556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973" y="104395"/>
            <a:ext cx="2035051" cy="22572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9B33857-29BE-4B0A-95ED-B3BE41DEDFE1}"/>
              </a:ext>
            </a:extLst>
          </p:cNvPr>
          <p:cNvSpPr/>
          <p:nvPr/>
        </p:nvSpPr>
        <p:spPr>
          <a:xfrm>
            <a:off x="2429787" y="2471598"/>
            <a:ext cx="2081422" cy="400110"/>
          </a:xfrm>
          <a:prstGeom prst="rect">
            <a:avLst/>
          </a:prstGeom>
          <a:solidFill>
            <a:schemeClr val="accent6">
              <a:alpha val="50000"/>
            </a:schemeClr>
          </a:solidFill>
          <a:ln w="2857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ffectLst>
                  <a:glow rad="101600">
                    <a:schemeClr val="tx2">
                      <a:lumMod val="20000"/>
                      <a:lumOff val="80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Sebastiano </a:t>
            </a:r>
            <a:r>
              <a:rPr lang="en-US" b="1" dirty="0" err="1">
                <a:solidFill>
                  <a:schemeClr val="tx1"/>
                </a:solidFill>
                <a:effectLst>
                  <a:glow rad="101600">
                    <a:schemeClr val="tx2">
                      <a:lumMod val="20000"/>
                      <a:lumOff val="80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Rivolta</a:t>
            </a:r>
            <a:endParaRPr lang="en-US" b="1" dirty="0">
              <a:solidFill>
                <a:schemeClr val="tx1"/>
              </a:solidFill>
              <a:effectLst>
                <a:glow rad="101600">
                  <a:schemeClr val="tx2">
                    <a:lumMod val="20000"/>
                    <a:lumOff val="80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73E9A6-467E-4F66-BCBF-D74E1A4C03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35" y="3142070"/>
            <a:ext cx="1820180" cy="26304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356C4B4-35CC-490A-9EFE-AD50D93766B3}"/>
              </a:ext>
            </a:extLst>
          </p:cNvPr>
          <p:cNvSpPr/>
          <p:nvPr/>
        </p:nvSpPr>
        <p:spPr>
          <a:xfrm>
            <a:off x="198835" y="5922609"/>
            <a:ext cx="1820180" cy="493768"/>
          </a:xfrm>
          <a:prstGeom prst="rect">
            <a:avLst/>
          </a:prstGeom>
          <a:solidFill>
            <a:schemeClr val="accent6">
              <a:alpha val="50000"/>
            </a:schemeClr>
          </a:solidFill>
          <a:ln w="2857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effectLst>
                  <a:glow rad="101600">
                    <a:schemeClr val="tx2">
                      <a:lumMod val="20000"/>
                      <a:lumOff val="80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K.N.Vinogradov</a:t>
            </a:r>
            <a:endParaRPr lang="en-US" sz="2000" b="1" dirty="0">
              <a:solidFill>
                <a:schemeClr val="tx1"/>
              </a:solidFill>
              <a:effectLst>
                <a:glow rad="101600">
                  <a:schemeClr val="tx2">
                    <a:lumMod val="20000"/>
                    <a:lumOff val="80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7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d"/>
      </p:transition>
    </mc:Choice>
    <mc:Fallback xmlns="">
      <p:transition spd="slow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4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C39318C-3008-4252-9DA1-06277846173F}"/>
              </a:ext>
            </a:extLst>
          </p:cNvPr>
          <p:cNvSpPr txBox="1"/>
          <p:nvPr/>
        </p:nvSpPr>
        <p:spPr>
          <a:xfrm>
            <a:off x="4735286" y="1134170"/>
            <a:ext cx="7228114" cy="923330"/>
          </a:xfrm>
          <a:prstGeom prst="rect">
            <a:avLst/>
          </a:prstGeom>
          <a:solidFill>
            <a:schemeClr val="accent4">
              <a:alpha val="50000"/>
            </a:schemeClr>
          </a:solidFill>
          <a:ln w="2857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B Mitra" panose="00000400000000000000" pitchFamily="2" charset="-78"/>
              </a:rPr>
              <a:t>Opisthorchis </a:t>
            </a:r>
            <a:r>
              <a:rPr lang="en-US" sz="3600" b="1" dirty="0" err="1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B Mitra" panose="00000400000000000000" pitchFamily="2" charset="-78"/>
              </a:rPr>
              <a:t>viverrini</a:t>
            </a:r>
            <a:r>
              <a:rPr lang="en-US" sz="3600" b="1" dirty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B Mitra" panose="00000400000000000000" pitchFamily="2" charset="-78"/>
              </a:rPr>
              <a:t> </a:t>
            </a:r>
          </a:p>
          <a:p>
            <a:endParaRPr lang="en-US" b="1" dirty="0"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9E2376-9F23-4B0C-A45F-82F16F299846}"/>
              </a:ext>
            </a:extLst>
          </p:cNvPr>
          <p:cNvSpPr txBox="1"/>
          <p:nvPr/>
        </p:nvSpPr>
        <p:spPr>
          <a:xfrm>
            <a:off x="4735286" y="2108598"/>
            <a:ext cx="7228114" cy="28623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cs typeface="B Nazanin" panose="00000400000000000000" pitchFamily="2" charset="-78"/>
              </a:rPr>
              <a:t>1886</a:t>
            </a:r>
            <a:r>
              <a:rPr lang="fa-IR" sz="2400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B Nazanin" panose="00000400000000000000" pitchFamily="2" charset="-78"/>
              </a:rPr>
              <a:t>: </a:t>
            </a:r>
            <a:r>
              <a:rPr lang="fa-IR" sz="2400" dirty="0">
                <a:latin typeface="Times New Roman" panose="02020603050405020304" pitchFamily="18" charset="0"/>
                <a:cs typeface="B Nazanin" panose="00000400000000000000" pitchFamily="2" charset="-78"/>
              </a:rPr>
              <a:t>کشف انگل توسط</a:t>
            </a:r>
            <a:r>
              <a:rPr lang="en-US" sz="2400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cs typeface="B Nazanin" panose="00000400000000000000" pitchFamily="2" charset="-78"/>
              </a:rPr>
              <a:t>M.J. Poirier</a:t>
            </a:r>
            <a:r>
              <a:rPr lang="fa-IR" sz="2400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cs typeface="B Nazanin" panose="00000400000000000000" pitchFamily="2" charset="-78"/>
              </a:rPr>
              <a:t> </a:t>
            </a:r>
            <a:r>
              <a:rPr lang="fa-IR" sz="2400" dirty="0">
                <a:cs typeface="B Nazanin" panose="00000400000000000000" pitchFamily="2" charset="-78"/>
              </a:rPr>
              <a:t>در گربه ماهیگیر هندی (</a:t>
            </a:r>
            <a:r>
              <a:rPr lang="en-US" sz="2400" dirty="0" err="1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cs typeface="B Nazanin" panose="00000400000000000000" pitchFamily="2" charset="-78"/>
              </a:rPr>
              <a:t>Prionailurus</a:t>
            </a:r>
            <a:r>
              <a:rPr lang="en-US" sz="2400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cs typeface="B Nazanin" panose="00000400000000000000" pitchFamily="2" charset="-78"/>
              </a:rPr>
              <a:t> </a:t>
            </a:r>
            <a:r>
              <a:rPr lang="en-US" sz="2400" dirty="0" err="1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cs typeface="B Nazanin" panose="00000400000000000000" pitchFamily="2" charset="-78"/>
              </a:rPr>
              <a:t>viverrinus</a:t>
            </a:r>
            <a:r>
              <a:rPr lang="fa-IR" sz="2400" dirty="0">
                <a:cs typeface="B Nazanin" panose="00000400000000000000" pitchFamily="2" charset="-78"/>
              </a:rPr>
              <a:t>)</a:t>
            </a:r>
          </a:p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cs typeface="B Nazanin" panose="00000400000000000000" pitchFamily="2" charset="-78"/>
              </a:rPr>
              <a:t>1911</a:t>
            </a:r>
            <a:r>
              <a:rPr lang="fa-IR" sz="2400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B Nazanin" panose="00000400000000000000" pitchFamily="2" charset="-78"/>
              </a:rPr>
              <a:t>: </a:t>
            </a:r>
            <a:r>
              <a:rPr lang="fa-IR" sz="2400" dirty="0">
                <a:latin typeface="Times New Roman" panose="02020603050405020304" pitchFamily="18" charset="0"/>
                <a:cs typeface="B Nazanin" panose="00000400000000000000" pitchFamily="2" charset="-78"/>
              </a:rPr>
              <a:t>کشف اولین مورد </a:t>
            </a:r>
            <a:r>
              <a:rPr lang="en-US" sz="2400" dirty="0" err="1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cs typeface="B Nazanin" panose="00000400000000000000" pitchFamily="2" charset="-78"/>
              </a:rPr>
              <a:t>Opisthorchiasis</a:t>
            </a:r>
            <a:r>
              <a:rPr lang="fa-IR" sz="2400" dirty="0">
                <a:latin typeface="Times New Roman" panose="02020603050405020304" pitchFamily="18" charset="0"/>
                <a:cs typeface="B Nazanin" panose="00000400000000000000" pitchFamily="2" charset="-78"/>
              </a:rPr>
              <a:t> بوسیله کالبد شکافی، تایلند</a:t>
            </a:r>
          </a:p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cs typeface="B Nazanin" panose="00000400000000000000" pitchFamily="2" charset="-78"/>
              </a:rPr>
              <a:t>1915</a:t>
            </a:r>
            <a:r>
              <a:rPr lang="fa-IR" sz="2400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B Nazanin" panose="00000400000000000000" pitchFamily="2" charset="-78"/>
              </a:rPr>
              <a:t>: </a:t>
            </a:r>
            <a:r>
              <a:rPr lang="fa-IR" sz="2400" dirty="0">
                <a:latin typeface="Times New Roman" panose="02020603050405020304" pitchFamily="18" charset="0"/>
                <a:cs typeface="B Nazanin" panose="00000400000000000000" pitchFamily="2" charset="-78"/>
              </a:rPr>
              <a:t>کشف اولین مورد انسانی توسط </a:t>
            </a:r>
            <a:r>
              <a:rPr lang="en-US" sz="2400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cs typeface="B Nazanin" panose="00000400000000000000" pitchFamily="2" charset="-78"/>
              </a:rPr>
              <a:t>Robert Thomson Leiper</a:t>
            </a:r>
            <a:endParaRPr lang="fa-IR" sz="2400" dirty="0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Bahnschrift SemiBold SemiConden" panose="020B0502040204020203" pitchFamily="34" charset="0"/>
              <a:cs typeface="B Nazanin" panose="00000400000000000000" pitchFamily="2" charset="-78"/>
            </a:endParaRPr>
          </a:p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B Nazanin" panose="00000400000000000000" pitchFamily="2" charset="-7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CC3893-BB57-49D4-A72C-633CA0A6FD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4" t="9841" r="43750" b="11269"/>
          <a:stretch/>
        </p:blipFill>
        <p:spPr>
          <a:xfrm>
            <a:off x="2978071" y="81705"/>
            <a:ext cx="1446141" cy="30130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D6EC88-05BF-48E6-92ED-FB06BADD60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3" r="29375"/>
          <a:stretch/>
        </p:blipFill>
        <p:spPr>
          <a:xfrm>
            <a:off x="228598" y="133842"/>
            <a:ext cx="2115491" cy="29088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3FE38AA-549E-4A73-A5E2-9E747DC68FC3}"/>
              </a:ext>
            </a:extLst>
          </p:cNvPr>
          <p:cNvSpPr txBox="1"/>
          <p:nvPr/>
        </p:nvSpPr>
        <p:spPr>
          <a:xfrm>
            <a:off x="228599" y="3100211"/>
            <a:ext cx="2115490" cy="830997"/>
          </a:xfrm>
          <a:prstGeom prst="rect">
            <a:avLst/>
          </a:prstGeom>
          <a:solidFill>
            <a:schemeClr val="accent6">
              <a:alpha val="50000"/>
            </a:schemeClr>
          </a:solidFill>
          <a:ln w="2857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effectLst>
                  <a:glow rad="228600">
                    <a:schemeClr val="tx2">
                      <a:lumMod val="20000"/>
                      <a:lumOff val="8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Robert Thomson Leiper(1881 –1969)</a:t>
            </a:r>
          </a:p>
          <a:p>
            <a:pPr algn="ctr"/>
            <a:endParaRPr lang="en-US" sz="1200" b="1" dirty="0">
              <a:solidFill>
                <a:schemeClr val="tx1"/>
              </a:solidFill>
              <a:effectLst>
                <a:glow rad="228600">
                  <a:schemeClr val="tx2">
                    <a:lumMod val="20000"/>
                    <a:lumOff val="80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CDF1B7-8696-40B9-ACB3-2C64C344B9D6}"/>
              </a:ext>
            </a:extLst>
          </p:cNvPr>
          <p:cNvSpPr/>
          <p:nvPr/>
        </p:nvSpPr>
        <p:spPr>
          <a:xfrm>
            <a:off x="2978070" y="3185816"/>
            <a:ext cx="1446141" cy="707886"/>
          </a:xfrm>
          <a:prstGeom prst="rect">
            <a:avLst/>
          </a:prstGeom>
          <a:solidFill>
            <a:schemeClr val="accent6">
              <a:alpha val="50000"/>
            </a:schemeClr>
          </a:solidFill>
          <a:ln w="2857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  <a:effectLst>
                  <a:glow rad="101600">
                    <a:schemeClr val="tx2">
                      <a:lumMod val="20000"/>
                      <a:lumOff val="80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B Mitra" panose="00000400000000000000" pitchFamily="2" charset="-78"/>
              </a:rPr>
              <a:t>Opisthorchis </a:t>
            </a:r>
            <a:r>
              <a:rPr lang="en-US" sz="2000" b="1" dirty="0" err="1">
                <a:solidFill>
                  <a:schemeClr val="tx1"/>
                </a:solidFill>
                <a:effectLst>
                  <a:glow rad="101600">
                    <a:schemeClr val="tx2">
                      <a:lumMod val="20000"/>
                      <a:lumOff val="80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B Mitra" panose="00000400000000000000" pitchFamily="2" charset="-78"/>
              </a:rPr>
              <a:t>viverrini</a:t>
            </a:r>
            <a:r>
              <a:rPr lang="en-US" sz="2000" b="1" dirty="0">
                <a:solidFill>
                  <a:schemeClr val="tx1"/>
                </a:solidFill>
                <a:effectLst>
                  <a:glow rad="101600">
                    <a:schemeClr val="tx2">
                      <a:lumMod val="20000"/>
                      <a:lumOff val="80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B Mitra" panose="00000400000000000000" pitchFamily="2" charset="-78"/>
              </a:rPr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8291B93-5685-444A-8114-D08E8CF878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35" y="4074098"/>
            <a:ext cx="2987617" cy="1990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23CC15C-F248-409C-878F-A354CE8BDD91}"/>
              </a:ext>
            </a:extLst>
          </p:cNvPr>
          <p:cNvSpPr/>
          <p:nvPr/>
        </p:nvSpPr>
        <p:spPr>
          <a:xfrm>
            <a:off x="985835" y="6221776"/>
            <a:ext cx="2987617" cy="400110"/>
          </a:xfrm>
          <a:prstGeom prst="rect">
            <a:avLst/>
          </a:prstGeom>
          <a:solidFill>
            <a:schemeClr val="accent6">
              <a:alpha val="50000"/>
            </a:schemeClr>
          </a:solidFill>
          <a:ln w="2857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effectLst>
                  <a:glow rad="101600">
                    <a:schemeClr val="tx2">
                      <a:lumMod val="20000"/>
                      <a:lumOff val="80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Prionailurus</a:t>
            </a:r>
            <a:r>
              <a:rPr lang="en-US" sz="2000" b="1" dirty="0">
                <a:solidFill>
                  <a:schemeClr val="tx1"/>
                </a:solidFill>
                <a:effectLst>
                  <a:glow rad="101600">
                    <a:schemeClr val="tx2">
                      <a:lumMod val="20000"/>
                      <a:lumOff val="80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>
                  <a:glow rad="101600">
                    <a:schemeClr val="tx2">
                      <a:lumMod val="20000"/>
                      <a:lumOff val="80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viverrinus</a:t>
            </a:r>
            <a:endParaRPr lang="en-US" sz="2000" b="1" dirty="0">
              <a:solidFill>
                <a:schemeClr val="tx1"/>
              </a:solidFill>
              <a:effectLst>
                <a:glow rad="101600">
                  <a:schemeClr val="tx2">
                    <a:lumMod val="20000"/>
                    <a:lumOff val="80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65AD12-1720-40AE-87F7-75130D3A3C6D}"/>
              </a:ext>
            </a:extLst>
          </p:cNvPr>
          <p:cNvSpPr txBox="1"/>
          <p:nvPr/>
        </p:nvSpPr>
        <p:spPr>
          <a:xfrm>
            <a:off x="3822441" y="104394"/>
            <a:ext cx="82459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3200" b="1" dirty="0">
                <a:effectLst>
                  <a:glow rad="101600">
                    <a:srgbClr val="0070C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تاریخچه</a:t>
            </a:r>
            <a:endParaRPr lang="en-US" sz="3400" b="1" dirty="0">
              <a:effectLst>
                <a:glow rad="101600">
                  <a:srgbClr val="0070C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endParaRPr>
          </a:p>
          <a:p>
            <a:pPr algn="r"/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5713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8B3AC517-FD50-41D3-A98A-A8C3888F6178}"/>
              </a:ext>
            </a:extLst>
          </p:cNvPr>
          <p:cNvSpPr txBox="1"/>
          <p:nvPr/>
        </p:nvSpPr>
        <p:spPr>
          <a:xfrm>
            <a:off x="4214814" y="1423993"/>
            <a:ext cx="7776580" cy="369331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400" dirty="0">
                <a:latin typeface="Times New Roman" panose="02020603050405020304" pitchFamily="18" charset="0"/>
                <a:cs typeface="B Nazanin" panose="00000400000000000000" pitchFamily="2" charset="-78"/>
              </a:rPr>
              <a:t>طول</a:t>
            </a:r>
            <a:r>
              <a:rPr lang="fa-IR" sz="2400" dirty="0">
                <a:latin typeface="Bahnschrift SemiBold SemiConden" panose="020B0502040204020203" pitchFamily="34" charset="0"/>
                <a:cs typeface="B Nazanin" panose="00000400000000000000" pitchFamily="2" charset="-78"/>
              </a:rPr>
              <a:t> </a:t>
            </a:r>
            <a:r>
              <a:rPr lang="en-US" sz="2400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cs typeface="B Nazanin" panose="00000400000000000000" pitchFamily="2" charset="-78"/>
              </a:rPr>
              <a:t>30</a:t>
            </a:r>
            <a:r>
              <a:rPr lang="fa-IR" sz="2400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cs typeface="B Nazanin" panose="00000400000000000000" pitchFamily="2" charset="-78"/>
              </a:rPr>
              <a:t> </a:t>
            </a:r>
            <a:r>
              <a:rPr lang="en-US" sz="2400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cs typeface="B Nazanin" panose="00000400000000000000" pitchFamily="2" charset="-78"/>
              </a:rPr>
              <a:t>–</a:t>
            </a:r>
            <a:r>
              <a:rPr lang="fa-IR" sz="2400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cs typeface="B Nazanin" panose="00000400000000000000" pitchFamily="2" charset="-78"/>
              </a:rPr>
              <a:t> </a:t>
            </a:r>
            <a:r>
              <a:rPr lang="en-US" sz="2400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cs typeface="B Nazanin" panose="00000400000000000000" pitchFamily="2" charset="-78"/>
              </a:rPr>
              <a:t>19</a:t>
            </a:r>
            <a:r>
              <a:rPr lang="fa-IR" sz="2400" dirty="0">
                <a:latin typeface="Times New Roman" panose="02020603050405020304" pitchFamily="18" charset="0"/>
                <a:cs typeface="B Nazanin" panose="00000400000000000000" pitchFamily="2" charset="-78"/>
              </a:rPr>
              <a:t> میکرومتر و </a:t>
            </a:r>
            <a:r>
              <a:rPr lang="fa-IR" sz="2400" dirty="0">
                <a:latin typeface="Bahnschrift SemiBold SemiConden" panose="020B0502040204020203" pitchFamily="34" charset="0"/>
                <a:cs typeface="B Nazanin" panose="00000400000000000000" pitchFamily="2" charset="-78"/>
              </a:rPr>
              <a:t>عرض </a:t>
            </a:r>
            <a:r>
              <a:rPr lang="en-US" sz="2400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cs typeface="B Nazanin" panose="00000400000000000000" pitchFamily="2" charset="-78"/>
              </a:rPr>
              <a:t>20</a:t>
            </a:r>
            <a:r>
              <a:rPr lang="fa-IR" sz="2400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cs typeface="B Nazanin" panose="00000400000000000000" pitchFamily="2" charset="-78"/>
              </a:rPr>
              <a:t> </a:t>
            </a:r>
            <a:r>
              <a:rPr lang="en-US" sz="2400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cs typeface="B Nazanin" panose="00000400000000000000" pitchFamily="2" charset="-78"/>
              </a:rPr>
              <a:t>10 -</a:t>
            </a:r>
            <a:r>
              <a:rPr lang="fa-IR" sz="2400" dirty="0">
                <a:latin typeface="Bahnschrift SemiBold SemiConden" panose="020B0502040204020203" pitchFamily="34" charset="0"/>
                <a:cs typeface="B Nazanin" panose="00000400000000000000" pitchFamily="2" charset="-78"/>
              </a:rPr>
              <a:t> </a:t>
            </a:r>
            <a:r>
              <a:rPr lang="fa-IR" sz="2400" dirty="0">
                <a:latin typeface="Times New Roman" panose="02020603050405020304" pitchFamily="18" charset="0"/>
                <a:cs typeface="B Nazanin" panose="00000400000000000000" pitchFamily="2" charset="-78"/>
              </a:rPr>
              <a:t>میکرومتر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400" dirty="0">
                <a:cs typeface="B Nazanin" panose="00000400000000000000" pitchFamily="2" charset="-78"/>
              </a:rPr>
              <a:t>اغلب غیرقابل تشخیص از تخم های </a:t>
            </a:r>
            <a:r>
              <a:rPr lang="en-US" sz="2400" dirty="0" err="1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cs typeface="B Nazanin" panose="00000400000000000000" pitchFamily="2" charset="-78"/>
              </a:rPr>
              <a:t>Clonorchis</a:t>
            </a:r>
            <a:r>
              <a:rPr lang="en-US" sz="2400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cs typeface="B Nazanin" panose="00000400000000000000" pitchFamily="2" charset="-78"/>
              </a:rPr>
              <a:t> </a:t>
            </a:r>
            <a:r>
              <a:rPr lang="en-US" sz="2400" dirty="0" err="1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cs typeface="B Nazanin" panose="00000400000000000000" pitchFamily="2" charset="-78"/>
              </a:rPr>
              <a:t>sinensis</a:t>
            </a:r>
            <a:r>
              <a:rPr lang="fa-IR" sz="2400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cs typeface="B Nazanin" panose="00000400000000000000" pitchFamily="2" charset="-78"/>
              </a:rPr>
              <a:t> </a:t>
            </a:r>
            <a:r>
              <a:rPr lang="fa-IR" sz="2400" dirty="0"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(نوعی دیگر از ترماتود های کبدی)</a:t>
            </a:r>
            <a:endParaRPr lang="fa-IR" sz="2400" dirty="0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Bahnschrift SemiBold SemiConden" panose="020B0502040204020203" pitchFamily="34" charset="0"/>
              <a:cs typeface="B Nazanin" panose="00000400000000000000" pitchFamily="2" charset="-78"/>
            </a:endParaRP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400" dirty="0">
                <a:cs typeface="B Nazanin" panose="00000400000000000000" pitchFamily="2" charset="-78"/>
              </a:rPr>
              <a:t>دارای شانه و دریچه در یک سمت و یک ناب در سمت مقابلِ دریچه( که انتهای تخم قرار گرفته است و </a:t>
            </a:r>
            <a:r>
              <a:rPr lang="ar-SA" sz="2400" dirty="0">
                <a:cs typeface="B Nazanin" panose="00000400000000000000" pitchFamily="2" charset="-78"/>
              </a:rPr>
              <a:t>ممکن است برجسته، نامحسوس </a:t>
            </a:r>
            <a:r>
              <a:rPr lang="fa-IR" sz="2400" dirty="0">
                <a:cs typeface="B Nazanin" panose="00000400000000000000" pitchFamily="2" charset="-78"/>
              </a:rPr>
              <a:t>و </a:t>
            </a:r>
            <a:r>
              <a:rPr lang="ar-SA" sz="2400" dirty="0">
                <a:cs typeface="B Nazanin" panose="00000400000000000000" pitchFamily="2" charset="-78"/>
              </a:rPr>
              <a:t>یا غا</a:t>
            </a:r>
            <a:r>
              <a:rPr lang="fa-IR" sz="2400" dirty="0">
                <a:cs typeface="B Nazanin" panose="00000400000000000000" pitchFamily="2" charset="-78"/>
              </a:rPr>
              <a:t>ئ</a:t>
            </a:r>
            <a:r>
              <a:rPr lang="ar-SA" sz="2400" dirty="0">
                <a:cs typeface="B Nazanin" panose="00000400000000000000" pitchFamily="2" charset="-78"/>
              </a:rPr>
              <a:t>ب باشد</a:t>
            </a:r>
            <a:r>
              <a:rPr lang="fa-IR" sz="2400" dirty="0">
                <a:cs typeface="B Nazanin" panose="00000400000000000000" pitchFamily="2" charset="-78"/>
              </a:rPr>
              <a:t>)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400" dirty="0">
                <a:solidFill>
                  <a:schemeClr val="bg1">
                    <a:lumMod val="85000"/>
                  </a:schemeClr>
                </a:solidFill>
                <a:cs typeface="B Nazanin" panose="00000400000000000000" pitchFamily="2" charset="-78"/>
              </a:rPr>
              <a:t>تخم ها هنگام دفع در مدفوع دارای جنین رسیده می باشد.</a:t>
            </a:r>
          </a:p>
          <a:p>
            <a:pPr algn="r" rtl="1"/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DF9886D-EAF5-4019-8D2E-2A8C6559A90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71" y="1405513"/>
            <a:ext cx="3467101" cy="31578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301DF73-42E4-414A-8A43-1399AFCA7EA8}"/>
              </a:ext>
            </a:extLst>
          </p:cNvPr>
          <p:cNvSpPr txBox="1"/>
          <p:nvPr/>
        </p:nvSpPr>
        <p:spPr>
          <a:xfrm>
            <a:off x="402772" y="4738596"/>
            <a:ext cx="3467100" cy="461665"/>
          </a:xfrm>
          <a:prstGeom prst="rect">
            <a:avLst/>
          </a:prstGeom>
          <a:solidFill>
            <a:schemeClr val="accent6">
              <a:alpha val="50000"/>
            </a:schemeClr>
          </a:solidFill>
          <a:ln w="2857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effectLst>
                  <a:glow rad="101600">
                    <a:schemeClr val="tx2">
                      <a:lumMod val="20000"/>
                      <a:lumOff val="80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Opisthorchis </a:t>
            </a:r>
            <a:r>
              <a:rPr lang="en-US" sz="2400" b="1" dirty="0" err="1">
                <a:solidFill>
                  <a:schemeClr val="tx1"/>
                </a:solidFill>
                <a:effectLst>
                  <a:glow rad="101600">
                    <a:schemeClr val="tx2">
                      <a:lumMod val="20000"/>
                      <a:lumOff val="80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spp</a:t>
            </a:r>
            <a:r>
              <a:rPr lang="en-US" sz="2400" b="1" dirty="0">
                <a:solidFill>
                  <a:schemeClr val="tx1"/>
                </a:solidFill>
                <a:effectLst>
                  <a:glow rad="101600">
                    <a:schemeClr val="tx2">
                      <a:lumMod val="20000"/>
                      <a:lumOff val="80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egg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A1FFF1-229E-481F-813B-104F5860B8D3}"/>
              </a:ext>
            </a:extLst>
          </p:cNvPr>
          <p:cNvSpPr txBox="1"/>
          <p:nvPr/>
        </p:nvSpPr>
        <p:spPr>
          <a:xfrm>
            <a:off x="3822441" y="104394"/>
            <a:ext cx="82459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3200" b="1" dirty="0">
                <a:effectLst>
                  <a:glow rad="101600">
                    <a:srgbClr val="0070C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مرفولوژی تخم ها</a:t>
            </a:r>
            <a:endParaRPr lang="en-US" sz="3200" b="1" dirty="0">
              <a:effectLst>
                <a:glow rad="101600">
                  <a:srgbClr val="0070C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endParaRPr>
          </a:p>
          <a:p>
            <a:pPr algn="r"/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7324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F58814-CB0F-427A-A89B-4CE5DF774E4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453" y="1530125"/>
            <a:ext cx="5989093" cy="46747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460DBD-6533-4EAA-819C-653F9040DC87}"/>
              </a:ext>
            </a:extLst>
          </p:cNvPr>
          <p:cNvSpPr txBox="1"/>
          <p:nvPr/>
        </p:nvSpPr>
        <p:spPr>
          <a:xfrm>
            <a:off x="3101453" y="500742"/>
            <a:ext cx="5989093" cy="800219"/>
          </a:xfrm>
          <a:prstGeom prst="rect">
            <a:avLst/>
          </a:prstGeom>
          <a:solidFill>
            <a:schemeClr val="accent4">
              <a:alpha val="50000"/>
            </a:schemeClr>
          </a:solidFill>
          <a:ln w="2857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Opistorchis</a:t>
            </a:r>
            <a:r>
              <a:rPr lang="en-US" sz="2800" b="1" dirty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spp</a:t>
            </a:r>
            <a:r>
              <a:rPr lang="en-US" sz="2800" b="1" dirty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egg</a:t>
            </a:r>
          </a:p>
          <a:p>
            <a:pPr algn="l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38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F70077-416A-44A5-BAA9-8F76DDA0390D}"/>
              </a:ext>
            </a:extLst>
          </p:cNvPr>
          <p:cNvSpPr txBox="1"/>
          <p:nvPr/>
        </p:nvSpPr>
        <p:spPr>
          <a:xfrm>
            <a:off x="4044039" y="130531"/>
            <a:ext cx="79656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3200" b="1" dirty="0">
                <a:effectLst>
                  <a:glow rad="101600">
                    <a:srgbClr val="0070C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مرفولوژی فلوک بالغ</a:t>
            </a:r>
            <a:endParaRPr lang="en-US" sz="3200" b="1" dirty="0">
              <a:effectLst>
                <a:glow rad="101600">
                  <a:srgbClr val="0070C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endParaRPr>
          </a:p>
          <a:p>
            <a:pPr algn="r"/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Homa" panose="000004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0228E1-6AE7-4F67-8E8C-73F617E25523}"/>
              </a:ext>
            </a:extLst>
          </p:cNvPr>
          <p:cNvSpPr/>
          <p:nvPr/>
        </p:nvSpPr>
        <p:spPr>
          <a:xfrm>
            <a:off x="5309502" y="869489"/>
            <a:ext cx="6700157" cy="445442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 algn="r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a-IR" sz="2400" dirty="0">
                <a:solidFill>
                  <a:schemeClr val="bg1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دارای </a:t>
            </a:r>
            <a:r>
              <a:rPr lang="ar-SA" sz="2400" dirty="0">
                <a:solidFill>
                  <a:schemeClr val="bg1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دو بیضه که پشت سر هم در قسمت خلفی بدن قرار دارند</a:t>
            </a:r>
            <a:r>
              <a:rPr lang="fa-IR" sz="2400" dirty="0">
                <a:solidFill>
                  <a:schemeClr val="bg1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.</a:t>
            </a:r>
          </a:p>
          <a:p>
            <a:pPr marL="342900" indent="-342900" algn="r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ar-SA" sz="2400" dirty="0">
                <a:solidFill>
                  <a:schemeClr val="bg1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تخمدان در جلوی بیضه قرار دارد و رحم بین تخمدان و </a:t>
            </a:r>
            <a:r>
              <a:rPr lang="fa-IR" sz="2400" dirty="0">
                <a:solidFill>
                  <a:schemeClr val="bg1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بادکش</a:t>
            </a:r>
            <a:r>
              <a:rPr lang="ar-SA" sz="2400" dirty="0">
                <a:solidFill>
                  <a:schemeClr val="bg1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شکمی پیچیده شده است</a:t>
            </a:r>
            <a:r>
              <a:rPr lang="fa-IR" sz="2400" dirty="0">
                <a:solidFill>
                  <a:schemeClr val="bg1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.</a:t>
            </a:r>
            <a:endParaRPr lang="en-US" sz="2400" dirty="0">
              <a:solidFill>
                <a:schemeClr val="bg1"/>
              </a:solidFill>
              <a:latin typeface="Bahnschrift SemiBold SemiConden" panose="020B0502040204020203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marL="342900" indent="-342900" algn="r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a-IR" sz="2400" dirty="0">
                <a:solidFill>
                  <a:schemeClr val="bg1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فلوک های بالغ</a:t>
            </a:r>
            <a:r>
              <a:rPr lang="en-US" sz="2400" dirty="0" err="1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O.viverrini</a:t>
            </a:r>
            <a:r>
              <a:rPr lang="en-US" sz="2400" dirty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400" dirty="0">
                <a:solidFill>
                  <a:schemeClr val="bg1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در حدود </a:t>
            </a:r>
            <a:r>
              <a:rPr lang="en-US" sz="2400" dirty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5</a:t>
            </a:r>
            <a:r>
              <a:rPr lang="fa-IR" sz="2400" dirty="0">
                <a:solidFill>
                  <a:schemeClr val="bg1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تا </a:t>
            </a:r>
            <a:r>
              <a:rPr lang="en-US" sz="2400" dirty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10</a:t>
            </a:r>
            <a:r>
              <a:rPr lang="fa-IR" sz="2400" dirty="0">
                <a:solidFill>
                  <a:schemeClr val="bg1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میلی متر در </a:t>
            </a:r>
            <a:r>
              <a:rPr lang="en-US" sz="2400" dirty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1</a:t>
            </a:r>
            <a:r>
              <a:rPr lang="fa-IR" sz="2400" dirty="0">
                <a:solidFill>
                  <a:schemeClr val="bg1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تا </a:t>
            </a:r>
            <a:r>
              <a:rPr lang="en-US" sz="2400" dirty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2</a:t>
            </a:r>
            <a:r>
              <a:rPr lang="fa-IR" sz="2400" dirty="0">
                <a:solidFill>
                  <a:schemeClr val="bg1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میلی متر و فلوک های بالغ </a:t>
            </a:r>
            <a:r>
              <a:rPr lang="en-US" sz="2400" dirty="0" err="1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O.felineus</a:t>
            </a:r>
            <a:r>
              <a:rPr lang="fa-IR" sz="2400" dirty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en-US" sz="2400" dirty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7</a:t>
            </a:r>
            <a:r>
              <a:rPr lang="fa-IR" sz="2400" dirty="0">
                <a:solidFill>
                  <a:schemeClr val="bg1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تا </a:t>
            </a:r>
            <a:r>
              <a:rPr lang="en-US" sz="2400" dirty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12</a:t>
            </a:r>
            <a:r>
              <a:rPr lang="fa-IR" sz="2400" dirty="0">
                <a:solidFill>
                  <a:schemeClr val="bg1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میلی متر در </a:t>
            </a:r>
            <a:r>
              <a:rPr lang="en-US" sz="2400" dirty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2</a:t>
            </a:r>
            <a:r>
              <a:rPr lang="fa-IR" sz="2400" dirty="0">
                <a:solidFill>
                  <a:schemeClr val="bg1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تا </a:t>
            </a:r>
            <a:r>
              <a:rPr lang="en-US" sz="2400" dirty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3</a:t>
            </a:r>
            <a:r>
              <a:rPr lang="fa-IR" sz="2400" dirty="0">
                <a:solidFill>
                  <a:schemeClr val="bg1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میلی متر رشد می کنند.</a:t>
            </a:r>
            <a:endParaRPr lang="en-US" sz="2400" dirty="0">
              <a:solidFill>
                <a:schemeClr val="bg1"/>
              </a:solidFill>
              <a:latin typeface="Bahnschrift SemiBold SemiConden" panose="020B0502040204020203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marL="342900" indent="-342900" algn="r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a-IR" sz="2400" dirty="0">
                <a:solidFill>
                  <a:schemeClr val="bg1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کرم های بالغ </a:t>
            </a:r>
            <a:r>
              <a:rPr lang="en-US" sz="2400" dirty="0" err="1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O.felineus</a:t>
            </a:r>
            <a:r>
              <a:rPr lang="en-US" sz="2400" dirty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400" dirty="0">
                <a:solidFill>
                  <a:schemeClr val="bg1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می‌توانند خود را در طول و عرض بکشند.</a:t>
            </a:r>
            <a:endParaRPr lang="en-US" sz="2400" dirty="0">
              <a:solidFill>
                <a:schemeClr val="bg1"/>
              </a:solidFill>
              <a:latin typeface="Bahnschrift SemiBold SemiConden" panose="020B0502040204020203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marL="342900" indent="-342900" algn="r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a-IR" sz="2400" dirty="0">
                <a:solidFill>
                  <a:schemeClr val="bg1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 </a:t>
            </a:r>
            <a:r>
              <a:rPr lang="en-US" sz="2400" dirty="0" err="1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O.felineus</a:t>
            </a:r>
            <a:r>
              <a:rPr lang="fa-IR" sz="2400" dirty="0">
                <a:solidFill>
                  <a:schemeClr val="bg1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را می‌توان با کمک دو بیضه‌ لوبوله شده‌شان(حدوداً </a:t>
            </a: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4</a:t>
            </a:r>
            <a:r>
              <a:rPr lang="en-US" sz="2400" dirty="0">
                <a:solidFill>
                  <a:schemeClr val="bg1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-</a:t>
            </a: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5</a:t>
            </a:r>
            <a:r>
              <a:rPr lang="fa-IR" sz="2400" dirty="0">
                <a:solidFill>
                  <a:schemeClr val="bg1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لوب)، به راحتی از</a:t>
            </a:r>
            <a:r>
              <a:rPr lang="en-US" sz="2400" dirty="0">
                <a:solidFill>
                  <a:schemeClr val="bg1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en-US" sz="2400" dirty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Clonorchis </a:t>
            </a:r>
            <a:r>
              <a:rPr lang="en-US" sz="2400" dirty="0" err="1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sinensis</a:t>
            </a:r>
            <a:r>
              <a:rPr lang="en-US" sz="2400" dirty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400" dirty="0">
                <a:solidFill>
                  <a:schemeClr val="bg1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متمایز کرد.</a:t>
            </a:r>
            <a:endParaRPr lang="en-US" sz="2400" dirty="0">
              <a:solidFill>
                <a:schemeClr val="bg1"/>
              </a:solidFill>
              <a:effectLst/>
              <a:latin typeface="Bahnschrift SemiBold SemiConden" panose="020B0502040204020203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2A6B90-53B3-43F6-9FDA-ACCAFAE480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49" y="3429000"/>
            <a:ext cx="4058816" cy="27257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FDFA3C-98B1-481E-8346-C36839F26E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49" y="130531"/>
            <a:ext cx="4018773" cy="26673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6304DA3A-F747-4E81-9B7C-5535EBF231F2}"/>
              </a:ext>
            </a:extLst>
          </p:cNvPr>
          <p:cNvSpPr txBox="1"/>
          <p:nvPr/>
        </p:nvSpPr>
        <p:spPr>
          <a:xfrm>
            <a:off x="245217" y="2906193"/>
            <a:ext cx="4106836" cy="388095"/>
          </a:xfrm>
          <a:prstGeom prst="rect">
            <a:avLst/>
          </a:prstGeom>
          <a:solidFill>
            <a:schemeClr val="accent6">
              <a:alpha val="50000"/>
            </a:schemeClr>
          </a:solidFill>
          <a:ln w="2857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>
                <a:solidFill>
                  <a:schemeClr val="tx1"/>
                </a:solidFill>
                <a:effectLst>
                  <a:glow rad="101600">
                    <a:schemeClr val="tx2">
                      <a:lumMod val="20000"/>
                      <a:lumOff val="80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O. </a:t>
            </a:r>
            <a:r>
              <a:rPr lang="en-US" sz="2400" b="1" dirty="0" err="1">
                <a:solidFill>
                  <a:schemeClr val="tx1"/>
                </a:solidFill>
                <a:effectLst>
                  <a:glow rad="101600">
                    <a:schemeClr val="tx2">
                      <a:lumMod val="20000"/>
                      <a:lumOff val="80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viverrini</a:t>
            </a:r>
            <a:endParaRPr lang="en-US" b="1" dirty="0">
              <a:solidFill>
                <a:schemeClr val="tx1"/>
              </a:solidFill>
              <a:effectLst>
                <a:glow rad="101600">
                  <a:schemeClr val="tx2">
                    <a:lumMod val="20000"/>
                    <a:lumOff val="80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EAC97584-F854-4854-8F3C-67161CA05A4E}"/>
              </a:ext>
            </a:extLst>
          </p:cNvPr>
          <p:cNvSpPr txBox="1"/>
          <p:nvPr/>
        </p:nvSpPr>
        <p:spPr>
          <a:xfrm>
            <a:off x="245217" y="6263111"/>
            <a:ext cx="4102848" cy="414806"/>
          </a:xfrm>
          <a:prstGeom prst="rect">
            <a:avLst/>
          </a:prstGeom>
          <a:solidFill>
            <a:schemeClr val="accent6">
              <a:alpha val="50000"/>
            </a:schemeClr>
          </a:solidFill>
          <a:ln w="2857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>
                <a:solidFill>
                  <a:schemeClr val="tx1"/>
                </a:solidFill>
                <a:effectLst>
                  <a:glow rad="101600">
                    <a:schemeClr val="tx2">
                      <a:lumMod val="20000"/>
                      <a:lumOff val="80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O. </a:t>
            </a:r>
            <a:r>
              <a:rPr lang="en-US" sz="2400" b="1" dirty="0" err="1">
                <a:solidFill>
                  <a:schemeClr val="tx1"/>
                </a:solidFill>
                <a:effectLst>
                  <a:glow rad="101600">
                    <a:schemeClr val="tx2">
                      <a:lumMod val="20000"/>
                      <a:lumOff val="80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felineus</a:t>
            </a:r>
            <a:endParaRPr lang="en-US" b="1" dirty="0">
              <a:solidFill>
                <a:schemeClr val="tx1"/>
              </a:solidFill>
              <a:effectLst>
                <a:glow rad="101600">
                  <a:schemeClr val="tx2">
                    <a:lumMod val="20000"/>
                    <a:lumOff val="80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78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8EC31F-89A3-475A-8567-967F682C001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622" y="201387"/>
            <a:ext cx="3540579" cy="54918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740635-1D34-447F-AD82-E1C0DA6EE9A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799" y="201386"/>
            <a:ext cx="3722913" cy="54918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D27E0D0F-3D61-4148-B2DA-E1B211FC7821}"/>
              </a:ext>
            </a:extLst>
          </p:cNvPr>
          <p:cNvSpPr txBox="1"/>
          <p:nvPr/>
        </p:nvSpPr>
        <p:spPr>
          <a:xfrm>
            <a:off x="1447798" y="5693228"/>
            <a:ext cx="3722913" cy="489858"/>
          </a:xfrm>
          <a:prstGeom prst="rect">
            <a:avLst/>
          </a:prstGeom>
          <a:solidFill>
            <a:schemeClr val="accent6">
              <a:alpha val="50000"/>
            </a:schemeClr>
          </a:solidFill>
          <a:ln w="2857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 err="1">
                <a:solidFill>
                  <a:schemeClr val="tx1"/>
                </a:solidFill>
                <a:effectLst>
                  <a:glow rad="101600">
                    <a:schemeClr val="tx2">
                      <a:lumMod val="20000"/>
                      <a:lumOff val="80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O.viverrini</a:t>
            </a:r>
            <a:endParaRPr lang="en-US" sz="2800" b="1" dirty="0">
              <a:solidFill>
                <a:schemeClr val="tx1"/>
              </a:solidFill>
              <a:effectLst>
                <a:glow rad="101600">
                  <a:schemeClr val="tx2">
                    <a:lumMod val="20000"/>
                    <a:lumOff val="80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E4C7BC06-A5F9-445B-8164-6B8C6589C073}"/>
              </a:ext>
            </a:extLst>
          </p:cNvPr>
          <p:cNvSpPr txBox="1"/>
          <p:nvPr/>
        </p:nvSpPr>
        <p:spPr>
          <a:xfrm>
            <a:off x="7203621" y="5693228"/>
            <a:ext cx="3540579" cy="489858"/>
          </a:xfrm>
          <a:prstGeom prst="rect">
            <a:avLst/>
          </a:prstGeom>
          <a:solidFill>
            <a:schemeClr val="accent6">
              <a:alpha val="50000"/>
            </a:schemeClr>
          </a:solidFill>
          <a:ln w="2857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 err="1">
                <a:solidFill>
                  <a:schemeClr val="tx1"/>
                </a:solidFill>
                <a:effectLst>
                  <a:glow rad="101600">
                    <a:schemeClr val="tx2">
                      <a:lumMod val="20000"/>
                      <a:lumOff val="80000"/>
                      <a:alpha val="60000"/>
                    </a:schemeClr>
                  </a:glow>
                </a:effectLst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O.</a:t>
            </a:r>
            <a:r>
              <a:rPr lang="en-US" sz="2800" b="1" dirty="0" err="1">
                <a:solidFill>
                  <a:schemeClr val="tx1"/>
                </a:solidFill>
                <a:effectLst>
                  <a:glow rad="101600">
                    <a:schemeClr val="tx2">
                      <a:lumMod val="20000"/>
                      <a:lumOff val="80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felineus</a:t>
            </a:r>
            <a:endParaRPr lang="en-US" sz="2800" b="1" dirty="0">
              <a:solidFill>
                <a:schemeClr val="tx1"/>
              </a:solidFill>
              <a:effectLst>
                <a:glow rad="101600">
                  <a:schemeClr val="tx2">
                    <a:lumMod val="20000"/>
                    <a:lumOff val="80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81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4623</TotalTime>
  <Words>1687</Words>
  <Application>Microsoft Office PowerPoint</Application>
  <PresentationFormat>Widescreen</PresentationFormat>
  <Paragraphs>158</Paragraphs>
  <Slides>28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Arial</vt:lpstr>
      <vt:lpstr>B Narm</vt:lpstr>
      <vt:lpstr>B Nazanin</vt:lpstr>
      <vt:lpstr>Bahnschrift SemiBold SemiConden</vt:lpstr>
      <vt:lpstr>Calibri</vt:lpstr>
      <vt:lpstr>Calibri Light</vt:lpstr>
      <vt:lpstr>Courier New</vt:lpstr>
      <vt:lpstr>Poor Richard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Mahtab Kn</dc:creator>
  <cp:lastModifiedBy>Mahtab Kn</cp:lastModifiedBy>
  <cp:revision>158</cp:revision>
  <dcterms:created xsi:type="dcterms:W3CDTF">2022-04-13T14:32:36Z</dcterms:created>
  <dcterms:modified xsi:type="dcterms:W3CDTF">2024-07-19T09:19:37Z</dcterms:modified>
</cp:coreProperties>
</file>