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4" r:id="rId5"/>
    <p:sldId id="263" r:id="rId6"/>
    <p:sldId id="267" r:id="rId7"/>
    <p:sldId id="269" r:id="rId8"/>
    <p:sldId id="273" r:id="rId9"/>
    <p:sldId id="280" r:id="rId10"/>
    <p:sldId id="270" r:id="rId11"/>
    <p:sldId id="279" r:id="rId12"/>
    <p:sldId id="282" r:id="rId13"/>
    <p:sldId id="292" r:id="rId14"/>
    <p:sldId id="284" r:id="rId15"/>
    <p:sldId id="283" r:id="rId16"/>
    <p:sldId id="285" r:id="rId17"/>
    <p:sldId id="286" r:id="rId18"/>
    <p:sldId id="287" r:id="rId19"/>
    <p:sldId id="295" r:id="rId20"/>
    <p:sldId id="293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tab Kn" initials="MK" lastIdx="5" clrIdx="0">
    <p:extLst>
      <p:ext uri="{19B8F6BF-5375-455C-9EA6-DF929625EA0E}">
        <p15:presenceInfo xmlns:p15="http://schemas.microsoft.com/office/powerpoint/2012/main" userId="983fc1376fcbc5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3BE"/>
    <a:srgbClr val="70BE50"/>
    <a:srgbClr val="0D70AB"/>
    <a:srgbClr val="018F9C"/>
    <a:srgbClr val="01565F"/>
    <a:srgbClr val="01B1C3"/>
    <a:srgbClr val="313034"/>
    <a:srgbClr val="434247"/>
    <a:srgbClr val="72707E"/>
    <a:srgbClr val="5C5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29" autoAdjust="0"/>
  </p:normalViewPr>
  <p:slideViewPr>
    <p:cSldViewPr snapToGrid="0" showGuides="1">
      <p:cViewPr varScale="1">
        <p:scale>
          <a:sx n="75" d="100"/>
          <a:sy n="75" d="100"/>
        </p:scale>
        <p:origin x="874" y="43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1C5C49-40A8-4251-B106-940BB45083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2635-54A5-4CBF-BA9E-EBE34C4006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72362-99D0-41FF-B355-C63C838402A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2F2B8-E541-4292-A397-59E8E7FFB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9BBF1-2AD2-499B-88A1-C62B755C32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B35FF-5E98-4114-B7B7-C7373FB6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25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77F6B-1646-47A6-922D-F8D1F041663B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8491C-AA6E-4471-9C7F-B90A3D0B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6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6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82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9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8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15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8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3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5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5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8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491C-AA6E-4471-9C7F-B90A3D0BB0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CD4-5F6A-4BA8-8BE9-DA8AF9041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88CE5-28D5-407B-A3FB-CAC66426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6ECBE-423F-47EC-99CA-7E3DD2DF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B21C-73E6-4DEB-A81B-15BEF23AD8E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CA32B-B915-4D1E-9A0A-2D9067C5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16109-FC2A-490C-874B-BCC5E14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868-DED5-417A-A8C8-ADA39DCE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B386-EDE4-46EE-9ED8-D6B58644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4B911-B56F-46E1-B9EB-D0E024F9D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62E01-8135-4600-8F2E-E1F80B69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B21C-73E6-4DEB-A81B-15BEF23AD8E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9F6E6-F580-45B0-A2A6-E39E2241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A1738-397A-4B40-A746-1F02F707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868-DED5-417A-A8C8-ADA39DCE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A8D99-0FAF-4A0D-B001-503DF696D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5B7C6-EA9F-4AB4-A5FC-920D7874C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77CB5-735A-48A8-A826-FCA32EB07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B21C-73E6-4DEB-A81B-15BEF23AD8E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2D614-A6CB-4816-96F7-0258CB9A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5E8C8-07DA-47EC-8AE9-3FFC69E9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868-DED5-417A-A8C8-ADA39DCE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77AC-2FA7-419F-B374-3396F00C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5303-9111-463E-8593-0572DDA18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02225-DB50-47B1-BD3A-AC738891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B21C-73E6-4DEB-A81B-15BEF23AD8E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3CF86-6C9F-4E1A-AF08-7D0DDB82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7A616-4579-4ABD-B120-F5526454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868-DED5-417A-A8C8-ADA39DCE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8A32-F9E4-4C94-8CC4-C6B40397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11668-25D0-477A-B7D4-8B1BD6ECB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752F9-E4C3-4907-BAE9-F3EF3ECC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B21C-73E6-4DEB-A81B-15BEF23AD8E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090BF-4643-4D4A-B3B3-E2B2991F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141A-D34F-4F89-B98E-7DF44240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868-DED5-417A-A8C8-ADA39DCE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5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7C73-9565-43BD-BFC0-7E14A6BC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216E2-8320-423E-A37B-78ACD29F2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DF760-D0B4-4903-A8CF-34BE8522B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E572D-196C-4018-BB21-DA4DF4E2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B21C-73E6-4DEB-A81B-15BEF23AD8E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332B0-8FE0-4F61-BF52-EA0045B2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295EB-D10A-405A-80E8-738943EE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868-DED5-417A-A8C8-ADA39DCE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FF97-ADFD-4E47-82EB-8D6ECA1B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0C2B6-B690-49D2-9B8A-3EBDB92E8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7A63B-BD2D-4FEC-B78B-94729C704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291D5-B9D1-4162-A8DC-E9526BA30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331F4-4050-43C8-A888-8ECE67DE1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D8DE6-673D-4439-9623-34BF16A1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B21C-73E6-4DEB-A81B-15BEF23AD8E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7916E-BA7C-40DB-9B57-B278F07F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8F05F-3CE5-4ADC-BD4A-EB329E76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868-DED5-417A-A8C8-ADA39DCE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0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7150-49CF-435C-B721-E1D2CE41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5D909-BED9-47B6-9567-3085D948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B21C-73E6-4DEB-A81B-15BEF23AD8E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C1FC3-DBF0-4461-8CCA-EBC7CEAA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30424-0FBD-4458-A24A-677AD3E6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868-DED5-417A-A8C8-ADA39DCE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0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DAE7C-E61B-48EA-A986-117EA392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B21C-73E6-4DEB-A81B-15BEF23AD8E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5ADDB-2639-40E2-B2D1-8015919E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481CB-5458-494C-BADF-729C58F0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868-DED5-417A-A8C8-ADA39DCE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2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3A75-E00C-4E34-9F5E-4FB7E515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EC93E-9AD7-44D1-9D0A-35901BC87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4CC86-5758-439E-8EB0-F324615A4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0AF86-821D-4228-9CC3-6F23184E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B21C-73E6-4DEB-A81B-15BEF23AD8E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49E8E-AEB1-4006-B230-8DB25429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30C80-CC28-4310-BF49-F324E2FD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868-DED5-417A-A8C8-ADA39DCE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3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E3E5-F91C-4D71-98BD-8C6DFFCA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02410-74CE-400E-93EE-549D8D4DC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96335-3862-4500-97F8-E8E58ADFF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DE4F0-4573-45FA-99D0-385A4D9B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B21C-73E6-4DEB-A81B-15BEF23AD8E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15C50-32B7-4E36-B263-2CB444D7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E8B94-DFFC-4BA2-8DE3-C554AEA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C868-DED5-417A-A8C8-ADA39DCE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3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BEB52-424D-43BE-B3ED-A3207724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AB1C9-662E-4F75-A4A8-8D4358D0F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F037A-D918-4553-9996-F5DEA2B0D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2B21C-73E6-4DEB-A81B-15BEF23AD8E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4BA74-EBD0-4D72-9A36-BCC1D275B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C0886-59E9-46D4-85F4-EE8004FA9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2C868-DED5-417A-A8C8-ADA39DCE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addgene.org/crispr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vegenomics.org/crisprpedia/crispr-technology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novativegenomics.org/crisprpedia/crispr-in-natur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9524C6-02F7-47DA-AB86-442B0C1CA9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42DE4-255A-4008-A64D-38A09A719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B3000C-F22F-4352-B7B4-A3D63339208D}"/>
              </a:ext>
            </a:extLst>
          </p:cNvPr>
          <p:cNvSpPr txBox="1"/>
          <p:nvPr/>
        </p:nvSpPr>
        <p:spPr>
          <a:xfrm>
            <a:off x="422787" y="1122363"/>
            <a:ext cx="58305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ernard MT Condensed" panose="02050806060905020404" pitchFamily="18" charset="0"/>
                <a:cs typeface="Mongolian Baiti" panose="03000500000000000000" pitchFamily="66" charset="0"/>
              </a:rPr>
              <a:t>Design and Analysis of CRISPR-Cas Experiments</a:t>
            </a:r>
          </a:p>
        </p:txBody>
      </p:sp>
    </p:spTree>
    <p:extLst>
      <p:ext uri="{BB962C8B-B14F-4D97-AF65-F5344CB8AC3E}">
        <p14:creationId xmlns:p14="http://schemas.microsoft.com/office/powerpoint/2010/main" val="1658791753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6035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E504D43-A168-4B43-9471-916E69048410}"/>
              </a:ext>
            </a:extLst>
          </p:cNvPr>
          <p:cNvSpPr/>
          <p:nvPr/>
        </p:nvSpPr>
        <p:spPr>
          <a:xfrm>
            <a:off x="-3143" y="0"/>
            <a:ext cx="12192000" cy="68580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74290B-E728-4AD5-8B5F-163D00394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2" t="66207" r="14292" b="13906"/>
          <a:stretch/>
        </p:blipFill>
        <p:spPr>
          <a:xfrm>
            <a:off x="2537507" y="5383416"/>
            <a:ext cx="521851" cy="664464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9FA757-CFEE-473F-9922-CD129BDA0B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86" t="9648" r="-395" b="73749"/>
          <a:stretch/>
        </p:blipFill>
        <p:spPr>
          <a:xfrm>
            <a:off x="2474975" y="3731404"/>
            <a:ext cx="2087976" cy="554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285A27-F936-44D1-8353-379042DB81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9648" r="21101" b="39996"/>
          <a:stretch/>
        </p:blipFill>
        <p:spPr>
          <a:xfrm>
            <a:off x="4230624" y="902863"/>
            <a:ext cx="6534912" cy="16824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746160-7A3F-4346-A25C-650FF6F7B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60" r="88422" b="51217"/>
          <a:stretch/>
        </p:blipFill>
        <p:spPr>
          <a:xfrm>
            <a:off x="1675018" y="1238139"/>
            <a:ext cx="1167384" cy="1103375"/>
          </a:xfrm>
          <a:prstGeom prst="rect">
            <a:avLst/>
          </a:prstGeom>
        </p:spPr>
      </p:pic>
      <p:sp>
        <p:nvSpPr>
          <p:cNvPr id="19" name="Plus Sign 18">
            <a:extLst>
              <a:ext uri="{FF2B5EF4-FFF2-40B4-BE49-F238E27FC236}">
                <a16:creationId xmlns:a16="http://schemas.microsoft.com/office/drawing/2014/main" id="{04DAF12F-0A88-4921-8F69-358F6593BADA}"/>
              </a:ext>
            </a:extLst>
          </p:cNvPr>
          <p:cNvSpPr/>
          <p:nvPr/>
        </p:nvSpPr>
        <p:spPr>
          <a:xfrm>
            <a:off x="3098339" y="1389015"/>
            <a:ext cx="841248" cy="780288"/>
          </a:xfrm>
          <a:prstGeom prst="mathPlus">
            <a:avLst>
              <a:gd name="adj1" fmla="val 110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F73DCD05-7BC3-42D1-827A-F00E515688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83357" y="2602886"/>
            <a:ext cx="1056138" cy="731522"/>
          </a:xfrm>
          <a:prstGeom prst="curvedConnector3">
            <a:avLst/>
          </a:prstGeom>
          <a:ln w="28575">
            <a:solidFill>
              <a:schemeClr val="bg1"/>
            </a:solidFill>
            <a:round/>
            <a:tailEnd type="triangle" w="med" len="lg"/>
          </a:ln>
          <a:effectLst>
            <a:outerShdw blurRad="11684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74C05B3F-E03E-4CD2-9A09-7E40CA7BE65D}"/>
              </a:ext>
            </a:extLst>
          </p:cNvPr>
          <p:cNvCxnSpPr>
            <a:cxnSpLocks/>
          </p:cNvCxnSpPr>
          <p:nvPr/>
        </p:nvCxnSpPr>
        <p:spPr>
          <a:xfrm rot="5400000">
            <a:off x="3670555" y="2765954"/>
            <a:ext cx="815341" cy="646178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round/>
            <a:tailEnd type="triangle" w="med" len="lg"/>
          </a:ln>
          <a:effectLst>
            <a:outerShdw blurRad="11684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1020CD-C003-4B78-9175-07E53DC645F3}"/>
              </a:ext>
            </a:extLst>
          </p:cNvPr>
          <p:cNvCxnSpPr/>
          <p:nvPr/>
        </p:nvCxnSpPr>
        <p:spPr>
          <a:xfrm>
            <a:off x="3518963" y="4415683"/>
            <a:ext cx="0" cy="87782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78833E-5893-4E55-AE98-7FF4391CCA77}"/>
              </a:ext>
            </a:extLst>
          </p:cNvPr>
          <p:cNvSpPr txBox="1"/>
          <p:nvPr/>
        </p:nvSpPr>
        <p:spPr>
          <a:xfrm>
            <a:off x="1478281" y="219456"/>
            <a:ext cx="116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 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29BF58-7EFE-4694-9C9F-4C2E03FD3F54}"/>
              </a:ext>
            </a:extLst>
          </p:cNvPr>
          <p:cNvSpPr txBox="1"/>
          <p:nvPr/>
        </p:nvSpPr>
        <p:spPr>
          <a:xfrm>
            <a:off x="682753" y="1530120"/>
            <a:ext cx="195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4FF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B2889A-D293-4E4F-A8E0-E86BE2B63778}"/>
              </a:ext>
            </a:extLst>
          </p:cNvPr>
          <p:cNvSpPr txBox="1"/>
          <p:nvPr/>
        </p:nvSpPr>
        <p:spPr>
          <a:xfrm>
            <a:off x="7790687" y="2681372"/>
            <a:ext cx="4145279" cy="6491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1F2E"/>
              </a:gs>
              <a:gs pos="68000">
                <a:srgbClr val="E1E20E"/>
              </a:gs>
              <a:gs pos="100000">
                <a:srgbClr val="5F6887"/>
              </a:gs>
              <a:gs pos="38000">
                <a:srgbClr val="00EBF3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gRNAs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75F841-E3C2-4D9A-B567-1C2E9120E5F5}"/>
              </a:ext>
            </a:extLst>
          </p:cNvPr>
          <p:cNvSpPr txBox="1"/>
          <p:nvPr/>
        </p:nvSpPr>
        <p:spPr>
          <a:xfrm>
            <a:off x="1988867" y="4294796"/>
            <a:ext cx="195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59B810-C6EC-4B62-938D-BE3E549773F9}"/>
              </a:ext>
            </a:extLst>
          </p:cNvPr>
          <p:cNvSpPr txBox="1"/>
          <p:nvPr/>
        </p:nvSpPr>
        <p:spPr>
          <a:xfrm>
            <a:off x="2200634" y="6025760"/>
            <a:ext cx="2636658" cy="6491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497"/>
              </a:gs>
              <a:gs pos="62500">
                <a:srgbClr val="FFDC66"/>
              </a:gs>
              <a:gs pos="100000">
                <a:srgbClr val="9898FF"/>
              </a:gs>
              <a:gs pos="25000">
                <a:srgbClr val="6BB7FF"/>
              </a:gs>
            </a:gsLst>
            <a:lin ang="0" scaled="1"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cells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A4D4F-E549-4CE1-8E79-F7A115656DC2}"/>
              </a:ext>
            </a:extLst>
          </p:cNvPr>
          <p:cNvSpPr txBox="1"/>
          <p:nvPr/>
        </p:nvSpPr>
        <p:spPr>
          <a:xfrm>
            <a:off x="3518963" y="155483"/>
            <a:ext cx="455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 Experiments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7FD94321-A157-4F2D-8589-F0047A8CC1FC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75B976-2653-48EF-9F0C-EF11DDCA12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679" t="66207" r="9763" b="13906"/>
          <a:stretch/>
        </p:blipFill>
        <p:spPr>
          <a:xfrm>
            <a:off x="3062992" y="5383416"/>
            <a:ext cx="459606" cy="664464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434E3C-95CA-4B30-AC01-65DEE3EC1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38" t="66207" r="4123" b="13906"/>
          <a:stretch/>
        </p:blipFill>
        <p:spPr>
          <a:xfrm>
            <a:off x="3526231" y="5383416"/>
            <a:ext cx="558455" cy="664464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CE23A5-BBCD-4B1D-86C8-C5DEFDEB8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77" t="66207" b="13906"/>
          <a:stretch/>
        </p:blipFill>
        <p:spPr>
          <a:xfrm>
            <a:off x="4084685" y="5383416"/>
            <a:ext cx="415733" cy="664464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9CF099-BD2E-4624-91BF-12086CE8BAB4}"/>
              </a:ext>
            </a:extLst>
          </p:cNvPr>
          <p:cNvSpPr txBox="1"/>
          <p:nvPr/>
        </p:nvSpPr>
        <p:spPr>
          <a:xfrm>
            <a:off x="8643257" y="6550222"/>
            <a:ext cx="3548743" cy="3077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Innovative Genomics Institute | </a:t>
            </a:r>
            <a:r>
              <a:rPr lang="en-US" sz="1400" dirty="0" err="1">
                <a:solidFill>
                  <a:schemeClr val="bg1"/>
                </a:solidFill>
              </a:rPr>
              <a:t>CRISPRpedia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/>
      <p:bldP spid="35" grpId="0" animBg="1"/>
      <p:bldP spid="36" grpId="0"/>
      <p:bldP spid="37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-26035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4843D1-29E0-495A-A340-CFA8F5C03BA0}"/>
              </a:ext>
            </a:extLst>
          </p:cNvPr>
          <p:cNvSpPr/>
          <p:nvPr/>
        </p:nvSpPr>
        <p:spPr>
          <a:xfrm>
            <a:off x="-3143" y="0"/>
            <a:ext cx="12192000" cy="68580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96CEA-637D-4795-978B-E6EB48796138}"/>
              </a:ext>
            </a:extLst>
          </p:cNvPr>
          <p:cNvSpPr/>
          <p:nvPr/>
        </p:nvSpPr>
        <p:spPr>
          <a:xfrm>
            <a:off x="0" y="0"/>
            <a:ext cx="12188857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F8275-A138-42D3-812C-6C4D72A913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b="3326"/>
          <a:stretch/>
        </p:blipFill>
        <p:spPr>
          <a:xfrm>
            <a:off x="1743947" y="-87088"/>
            <a:ext cx="826365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C550F6-4B3F-4236-891A-8339B77F304F}"/>
              </a:ext>
            </a:extLst>
          </p:cNvPr>
          <p:cNvSpPr txBox="1"/>
          <p:nvPr/>
        </p:nvSpPr>
        <p:spPr>
          <a:xfrm>
            <a:off x="7899400" y="139700"/>
            <a:ext cx="1219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Aspartame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EABED8F7-ADD0-4A42-A78E-1C33981C5D12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787FF-DC14-4D47-A018-1A5894E0AAD5}"/>
              </a:ext>
            </a:extLst>
          </p:cNvPr>
          <p:cNvSpPr txBox="1"/>
          <p:nvPr/>
        </p:nvSpPr>
        <p:spPr>
          <a:xfrm>
            <a:off x="8610601" y="6550222"/>
            <a:ext cx="3581400" cy="3077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Innovative Genomics Institute | </a:t>
            </a:r>
            <a:r>
              <a:rPr lang="en-US" sz="1400" dirty="0" err="1">
                <a:solidFill>
                  <a:schemeClr val="bg1"/>
                </a:solidFill>
              </a:rPr>
              <a:t>CRISPRpedia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6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12700" ty="8890000" sx="56000" sy="5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F02E7-FE84-4D89-B87E-B47DB8955D6D}"/>
              </a:ext>
            </a:extLst>
          </p:cNvPr>
          <p:cNvSpPr/>
          <p:nvPr/>
        </p:nvSpPr>
        <p:spPr>
          <a:xfrm>
            <a:off x="-3143" y="0"/>
            <a:ext cx="12192000" cy="68580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5CB79-5A44-4E4D-9B55-E7D4A86C95AD}"/>
              </a:ext>
            </a:extLst>
          </p:cNvPr>
          <p:cNvSpPr txBox="1"/>
          <p:nvPr/>
        </p:nvSpPr>
        <p:spPr>
          <a:xfrm>
            <a:off x="953887" y="204751"/>
            <a:ext cx="10645427" cy="173664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Selection of Guide RNAs</a:t>
            </a:r>
          </a:p>
          <a:p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0228F9-95C9-4B31-899D-7E85007F5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187" y="1475406"/>
            <a:ext cx="6599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Protospacer adjacent motif (PAM)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9A48F-EC5E-43BD-9643-65471020EA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0" r="22612"/>
          <a:stretch/>
        </p:blipFill>
        <p:spPr>
          <a:xfrm>
            <a:off x="4130040" y="2508885"/>
            <a:ext cx="4892040" cy="33337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1E0EF07-27FE-4B7E-8366-05D9E2E286A9}"/>
              </a:ext>
            </a:extLst>
          </p:cNvPr>
          <p:cNvSpPr/>
          <p:nvPr/>
        </p:nvSpPr>
        <p:spPr>
          <a:xfrm>
            <a:off x="7660432" y="4629554"/>
            <a:ext cx="1361648" cy="1351367"/>
          </a:xfrm>
          <a:prstGeom prst="ellipse">
            <a:avLst/>
          </a:prstGeom>
          <a:solidFill>
            <a:srgbClr val="70BE50">
              <a:alpha val="27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B18C3A53-6CB1-48EC-BC14-A020F1D74A4E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9EE75-CB26-43D3-A7EC-6ABD31ACDBEA}"/>
              </a:ext>
            </a:extLst>
          </p:cNvPr>
          <p:cNvSpPr txBox="1"/>
          <p:nvPr/>
        </p:nvSpPr>
        <p:spPr>
          <a:xfrm>
            <a:off x="8643257" y="6550222"/>
            <a:ext cx="3548743" cy="3077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Innovative Genomics Institute | </a:t>
            </a:r>
            <a:r>
              <a:rPr lang="en-US" sz="1400" dirty="0" err="1">
                <a:solidFill>
                  <a:schemeClr val="bg1"/>
                </a:solidFill>
              </a:rPr>
              <a:t>CRISPRpedia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12700" ty="8890000" sx="56000" sy="5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F02E7-FE84-4D89-B87E-B47DB8955D6D}"/>
              </a:ext>
            </a:extLst>
          </p:cNvPr>
          <p:cNvSpPr/>
          <p:nvPr/>
        </p:nvSpPr>
        <p:spPr>
          <a:xfrm>
            <a:off x="-3143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5CB79-5A44-4E4D-9B55-E7D4A86C95AD}"/>
              </a:ext>
            </a:extLst>
          </p:cNvPr>
          <p:cNvSpPr txBox="1"/>
          <p:nvPr/>
        </p:nvSpPr>
        <p:spPr>
          <a:xfrm>
            <a:off x="953887" y="509551"/>
            <a:ext cx="10645427" cy="173664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Selection of Guide RNAs</a:t>
            </a:r>
          </a:p>
          <a:p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0228F9-95C9-4B31-899D-7E85007F5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187" y="1475406"/>
            <a:ext cx="6599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Protospacer adjacent motif (PAM)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95CA8-AB38-47EA-BA32-7CB60C1884C2}"/>
              </a:ext>
            </a:extLst>
          </p:cNvPr>
          <p:cNvSpPr txBox="1"/>
          <p:nvPr/>
        </p:nvSpPr>
        <p:spPr>
          <a:xfrm>
            <a:off x="2872663" y="4075011"/>
            <a:ext cx="644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156724F-7F7C-47B9-9BDA-348C37DF5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9147"/>
              </p:ext>
            </p:extLst>
          </p:nvPr>
        </p:nvGraphicFramePr>
        <p:xfrm>
          <a:off x="475868" y="2337857"/>
          <a:ext cx="11240264" cy="207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0132">
                  <a:extLst>
                    <a:ext uri="{9D8B030D-6E8A-4147-A177-3AD203B41FA5}">
                      <a16:colId xmlns:a16="http://schemas.microsoft.com/office/drawing/2014/main" val="334824156"/>
                    </a:ext>
                  </a:extLst>
                </a:gridCol>
                <a:gridCol w="5620132">
                  <a:extLst>
                    <a:ext uri="{9D8B030D-6E8A-4147-A177-3AD203B41FA5}">
                      <a16:colId xmlns:a16="http://schemas.microsoft.com/office/drawing/2014/main" val="3489840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 Enzyme</a:t>
                      </a:r>
                    </a:p>
                  </a:txBody>
                  <a:tcPr>
                    <a:solidFill>
                      <a:srgbClr val="001C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PAM Sequence</a:t>
                      </a:r>
                    </a:p>
                  </a:txBody>
                  <a:tcPr>
                    <a:solidFill>
                      <a:srgbClr val="001C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02321"/>
                  </a:ext>
                </a:extLst>
              </a:tr>
              <a:tr h="672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Streptococcus pyogenes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Cas9 (SpCas9) </a:t>
                      </a:r>
                    </a:p>
                  </a:txBody>
                  <a:tcPr anchor="ctr">
                    <a:solidFill>
                      <a:srgbClr val="0C57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DC3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>
                          <a:solidFill>
                            <a:srgbClr val="DECDE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</a:t>
                      </a:r>
                      <a:endParaRPr lang="en-US" sz="2400" dirty="0">
                        <a:solidFill>
                          <a:srgbClr val="DECDE2"/>
                        </a:solidFill>
                      </a:endParaRPr>
                    </a:p>
                  </a:txBody>
                  <a:tcPr anchor="ctr">
                    <a:solidFill>
                      <a:srgbClr val="0C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3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Streptococcus thermophilus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Cas9 (StCas9)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2C99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DC3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r>
                        <a:rPr lang="en-US" sz="2400" dirty="0">
                          <a:solidFill>
                            <a:srgbClr val="CDD6C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DECDE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dirty="0">
                          <a:solidFill>
                            <a:srgbClr val="CDD6C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  <a:r>
                        <a:rPr lang="en-US" sz="2400" dirty="0">
                          <a:solidFill>
                            <a:srgbClr val="FFE49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400" dirty="0">
                        <a:solidFill>
                          <a:srgbClr val="FFE494"/>
                        </a:solidFill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2C99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78556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25D5CEE-9F82-4F19-AA46-BB15C8799B78}"/>
              </a:ext>
            </a:extLst>
          </p:cNvPr>
          <p:cNvSpPr txBox="1"/>
          <p:nvPr/>
        </p:nvSpPr>
        <p:spPr>
          <a:xfrm>
            <a:off x="6092857" y="4114797"/>
            <a:ext cx="2760139" cy="369332"/>
          </a:xfrm>
          <a:prstGeom prst="homePlate">
            <a:avLst/>
          </a:prstGeom>
          <a:solidFill>
            <a:srgbClr val="FFE4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 = Adenine or Thymine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58D640-995C-42ED-8704-32600C97DCE8}"/>
              </a:ext>
            </a:extLst>
          </p:cNvPr>
          <p:cNvSpPr txBox="1"/>
          <p:nvPr/>
        </p:nvSpPr>
        <p:spPr>
          <a:xfrm>
            <a:off x="6092857" y="4512207"/>
            <a:ext cx="2125362" cy="369332"/>
          </a:xfrm>
          <a:prstGeom prst="homePlate">
            <a:avLst/>
          </a:prstGeom>
          <a:solidFill>
            <a:srgbClr val="FDC3B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= Any nucleotide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129913-4C2F-411E-B6B9-BF2805EF2188}"/>
              </a:ext>
            </a:extLst>
          </p:cNvPr>
          <p:cNvSpPr txBox="1"/>
          <p:nvPr/>
        </p:nvSpPr>
        <p:spPr>
          <a:xfrm>
            <a:off x="6092857" y="4909617"/>
            <a:ext cx="1437818" cy="369332"/>
          </a:xfrm>
          <a:prstGeom prst="homePlate">
            <a:avLst/>
          </a:prstGeom>
          <a:solidFill>
            <a:srgbClr val="DECD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 = Guanine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E76EBB-171C-4278-BF66-FE5D854DDB2C}"/>
              </a:ext>
            </a:extLst>
          </p:cNvPr>
          <p:cNvSpPr txBox="1"/>
          <p:nvPr/>
        </p:nvSpPr>
        <p:spPr>
          <a:xfrm>
            <a:off x="6092857" y="5307027"/>
            <a:ext cx="1437818" cy="369332"/>
          </a:xfrm>
          <a:prstGeom prst="homePlate">
            <a:avLst/>
          </a:prstGeom>
          <a:solidFill>
            <a:srgbClr val="CD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= Adenine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8AED75B9-DFB4-4FC9-B042-F2A3F67F1869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5094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8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12700" ty="8890000" sx="56000" sy="5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F02E7-FE84-4D89-B87E-B47DB8955D6D}"/>
              </a:ext>
            </a:extLst>
          </p:cNvPr>
          <p:cNvSpPr/>
          <p:nvPr/>
        </p:nvSpPr>
        <p:spPr>
          <a:xfrm>
            <a:off x="-3143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0228F9-95C9-4B31-899D-7E85007F5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616" y="810044"/>
            <a:ext cx="47347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of Cas Variants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95CA8-AB38-47EA-BA32-7CB60C1884C2}"/>
              </a:ext>
            </a:extLst>
          </p:cNvPr>
          <p:cNvSpPr txBox="1"/>
          <p:nvPr/>
        </p:nvSpPr>
        <p:spPr>
          <a:xfrm>
            <a:off x="2740685" y="3886475"/>
            <a:ext cx="644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156724F-7F7C-47B9-9BDA-348C37DF5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668080"/>
              </p:ext>
            </p:extLst>
          </p:nvPr>
        </p:nvGraphicFramePr>
        <p:xfrm>
          <a:off x="528289" y="2143307"/>
          <a:ext cx="11140436" cy="170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0218">
                  <a:extLst>
                    <a:ext uri="{9D8B030D-6E8A-4147-A177-3AD203B41FA5}">
                      <a16:colId xmlns:a16="http://schemas.microsoft.com/office/drawing/2014/main" val="334824156"/>
                    </a:ext>
                  </a:extLst>
                </a:gridCol>
                <a:gridCol w="5570218">
                  <a:extLst>
                    <a:ext uri="{9D8B030D-6E8A-4147-A177-3AD203B41FA5}">
                      <a16:colId xmlns:a16="http://schemas.microsoft.com/office/drawing/2014/main" val="3489840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 Enzyme</a:t>
                      </a:r>
                    </a:p>
                  </a:txBody>
                  <a:tcPr>
                    <a:solidFill>
                      <a:srgbClr val="015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PAM Sequence</a:t>
                      </a:r>
                    </a:p>
                  </a:txBody>
                  <a:tcPr>
                    <a:solidFill>
                      <a:srgbClr val="0156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02321"/>
                  </a:ext>
                </a:extLst>
              </a:tr>
              <a:tr h="672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SpCas9-VQR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018F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DC3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>
                          <a:solidFill>
                            <a:srgbClr val="DECDE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dirty="0">
                          <a:solidFill>
                            <a:srgbClr val="CDD6C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FDC3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or N</a:t>
                      </a:r>
                      <a:r>
                        <a:rPr lang="en-US" sz="2400" dirty="0">
                          <a:solidFill>
                            <a:srgbClr val="DECDE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dirty="0">
                          <a:solidFill>
                            <a:srgbClr val="FDC3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>
                          <a:solidFill>
                            <a:srgbClr val="DECDE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solidFill>
                          <a:srgbClr val="DECDE2"/>
                        </a:solidFill>
                      </a:endParaRPr>
                    </a:p>
                  </a:txBody>
                  <a:tcPr anchor="ctr">
                    <a:solidFill>
                      <a:srgbClr val="018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3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SpCas9-NG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1B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DC3B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>
                          <a:solidFill>
                            <a:srgbClr val="DECDE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solidFill>
                          <a:srgbClr val="DECDE2"/>
                        </a:solidFill>
                      </a:endParaRPr>
                    </a:p>
                  </a:txBody>
                  <a:tcPr anchor="ctr">
                    <a:solidFill>
                      <a:srgbClr val="01B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785562"/>
                  </a:ext>
                </a:extLst>
              </a:tr>
            </a:tbl>
          </a:graphicData>
        </a:graphic>
      </p:graphicFrame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0D95096-9AFB-44D5-9EC6-24AF762A539F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391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12700" ty="8890000" sx="56000" sy="5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08E2F3-102F-47EB-A0BF-132CEC517343}"/>
              </a:ext>
            </a:extLst>
          </p:cNvPr>
          <p:cNvSpPr/>
          <p:nvPr/>
        </p:nvSpPr>
        <p:spPr>
          <a:xfrm>
            <a:off x="0" y="0"/>
            <a:ext cx="12188857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47FF7-1B9E-4581-9978-CF588CE597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/>
          <a:stretch/>
        </p:blipFill>
        <p:spPr>
          <a:xfrm>
            <a:off x="5731656" y="1747855"/>
            <a:ext cx="6096000" cy="41729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DBE22D-0C12-4E79-AE1D-B9E318C820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481"/>
          <a:stretch/>
        </p:blipFill>
        <p:spPr>
          <a:xfrm>
            <a:off x="364344" y="1747855"/>
            <a:ext cx="5915400" cy="41729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46B092-8ED7-44B7-83EC-4F006AAE99F3}"/>
              </a:ext>
            </a:extLst>
          </p:cNvPr>
          <p:cNvSpPr/>
          <p:nvPr/>
        </p:nvSpPr>
        <p:spPr>
          <a:xfrm>
            <a:off x="1776202" y="2794496"/>
            <a:ext cx="337489" cy="236565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EBA963E2-526E-43B3-B9E0-90F0CBAB2268}"/>
              </a:ext>
            </a:extLst>
          </p:cNvPr>
          <p:cNvCxnSpPr/>
          <p:nvPr/>
        </p:nvCxnSpPr>
        <p:spPr>
          <a:xfrm rot="5400000" flipH="1" flipV="1">
            <a:off x="1769132" y="1929442"/>
            <a:ext cx="899623" cy="536448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4A9B9E-94C9-4317-AE49-B14E5BC3A40D}"/>
              </a:ext>
            </a:extLst>
          </p:cNvPr>
          <p:cNvSpPr txBox="1"/>
          <p:nvPr/>
        </p:nvSpPr>
        <p:spPr>
          <a:xfrm>
            <a:off x="546144" y="1340706"/>
            <a:ext cx="673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Flexibility to choose guides that are highly effective and specific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AFD546C-0788-42D6-8C73-3F0611C3D414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697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12700" ty="8890000" sx="56000" sy="5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23833-DAD6-4768-A64E-566E4EA8D0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18"/>
          <a:stretch/>
        </p:blipFill>
        <p:spPr>
          <a:xfrm>
            <a:off x="238928" y="780366"/>
            <a:ext cx="8742459" cy="5825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1F441A-A40E-4730-95F9-C173ACBC9705}"/>
              </a:ext>
            </a:extLst>
          </p:cNvPr>
          <p:cNvSpPr txBox="1"/>
          <p:nvPr/>
        </p:nvSpPr>
        <p:spPr>
          <a:xfrm>
            <a:off x="4277032" y="134035"/>
            <a:ext cx="381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Features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D05DFB-98F9-4115-9C10-1F7BE0AC32E6}"/>
              </a:ext>
            </a:extLst>
          </p:cNvPr>
          <p:cNvSpPr/>
          <p:nvPr/>
        </p:nvSpPr>
        <p:spPr>
          <a:xfrm>
            <a:off x="1614417" y="7525228"/>
            <a:ext cx="2528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Off-target effect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7C684F-0F36-4FF6-A9C0-31EE3F081AC8}"/>
              </a:ext>
            </a:extLst>
          </p:cNvPr>
          <p:cNvSpPr/>
          <p:nvPr/>
        </p:nvSpPr>
        <p:spPr>
          <a:xfrm>
            <a:off x="7729730" y="-928838"/>
            <a:ext cx="2503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On-target effect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38795A-136D-4EB0-9DE0-D9C851BA38E6}"/>
              </a:ext>
            </a:extLst>
          </p:cNvPr>
          <p:cNvCxnSpPr>
            <a:cxnSpLocks/>
          </p:cNvCxnSpPr>
          <p:nvPr/>
        </p:nvCxnSpPr>
        <p:spPr>
          <a:xfrm flipV="1">
            <a:off x="6096000" y="-8330417"/>
            <a:ext cx="0" cy="792479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6B49E05-19EA-4B52-B5DB-B9280339CF48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5893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12700" ty="8890000" sx="56000" sy="5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F02E7-FE84-4D89-B87E-B47DB8955D6D}"/>
              </a:ext>
            </a:extLst>
          </p:cNvPr>
          <p:cNvSpPr/>
          <p:nvPr/>
        </p:nvSpPr>
        <p:spPr>
          <a:xfrm>
            <a:off x="-3143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DD29A2-3A1A-432A-A63E-5A890B97C48F}"/>
              </a:ext>
            </a:extLst>
          </p:cNvPr>
          <p:cNvSpPr/>
          <p:nvPr/>
        </p:nvSpPr>
        <p:spPr>
          <a:xfrm>
            <a:off x="2190831" y="752478"/>
            <a:ext cx="2738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Off-target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1E14DF-0D1F-42AD-A79D-39ABF2256DB6}"/>
              </a:ext>
            </a:extLst>
          </p:cNvPr>
          <p:cNvSpPr/>
          <p:nvPr/>
        </p:nvSpPr>
        <p:spPr>
          <a:xfrm>
            <a:off x="7788723" y="752478"/>
            <a:ext cx="2845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On-target effect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4CCC3B-78CB-4F68-8E0D-F1233694B0E6}"/>
              </a:ext>
            </a:extLst>
          </p:cNvPr>
          <p:cNvCxnSpPr>
            <a:cxnSpLocks/>
          </p:cNvCxnSpPr>
          <p:nvPr/>
        </p:nvCxnSpPr>
        <p:spPr>
          <a:xfrm flipV="1">
            <a:off x="6096000" y="-108154"/>
            <a:ext cx="0" cy="742335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6CC9892-6196-4CEE-8FF6-DD35F32A0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91" y="1383852"/>
            <a:ext cx="3440047" cy="2889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F024D9-67C4-4E8D-9467-5E005F747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4" y="1383852"/>
            <a:ext cx="2746206" cy="23151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318EE8E-790B-4729-9B1F-9F9243D3A571}"/>
              </a:ext>
            </a:extLst>
          </p:cNvPr>
          <p:cNvSpPr/>
          <p:nvPr/>
        </p:nvSpPr>
        <p:spPr>
          <a:xfrm>
            <a:off x="591596" y="4598393"/>
            <a:ext cx="4822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genome engineering enzyme cuts DNA at an unintended, "off-target," site that is similar to the intended target.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FDA73A-DFE6-47F1-84DC-579CC37DE35A}"/>
              </a:ext>
            </a:extLst>
          </p:cNvPr>
          <p:cNvSpPr/>
          <p:nvPr/>
        </p:nvSpPr>
        <p:spPr>
          <a:xfrm>
            <a:off x="6501772" y="4598393"/>
            <a:ext cx="5281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a genome-editing enzyme cuts DNA at the intended ”on-target” site, but makes a different change to the DNA than desired.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166F3634-D6E6-4EC5-B649-1A40609896EB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95479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12700" ty="8890000" sx="56000" sy="5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F02E7-FE84-4D89-B87E-B47DB8955D6D}"/>
              </a:ext>
            </a:extLst>
          </p:cNvPr>
          <p:cNvSpPr/>
          <p:nvPr/>
        </p:nvSpPr>
        <p:spPr>
          <a:xfrm>
            <a:off x="-3143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539CF-EFF0-4276-BCF4-6B0B5FD462CB}"/>
              </a:ext>
            </a:extLst>
          </p:cNvPr>
          <p:cNvSpPr/>
          <p:nvPr/>
        </p:nvSpPr>
        <p:spPr>
          <a:xfrm>
            <a:off x="2795524" y="845690"/>
            <a:ext cx="61223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D70A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https://www.addgene.org/crispr/</a:t>
            </a:r>
            <a:endParaRPr lang="en-US" sz="3600" dirty="0">
              <a:solidFill>
                <a:srgbClr val="0D70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D70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32D59-A304-4A64-8716-654CF45CE7A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3691" y="5412145"/>
            <a:ext cx="3195284" cy="1200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18D123-4AA8-47C2-878B-557DB6E79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471" l="8453" r="89987">
                        <a14:foregroundMark x1="23797" y1="10805" x2="18986" y2="16897"/>
                        <a14:foregroundMark x1="18986" y1="16897" x2="22627" y2="16092"/>
                        <a14:foregroundMark x1="48244" y1="60115" x2="46554" y2="67586"/>
                        <a14:foregroundMark x1="46554" y1="67586" x2="54356" y2="68966"/>
                        <a14:foregroundMark x1="54356" y1="68966" x2="63719" y2="66207"/>
                        <a14:foregroundMark x1="63719" y1="66207" x2="67230" y2="72874"/>
                        <a14:foregroundMark x1="67230" y1="72874" x2="67230" y2="73218"/>
                        <a14:foregroundMark x1="57867" y1="89655" x2="56567" y2="93563"/>
                        <a14:foregroundMark x1="47984" y1="94483" x2="47204" y2="97586"/>
                        <a14:foregroundMark x1="82575" y1="82759" x2="82315" y2="67701"/>
                        <a14:foregroundMark x1="82315" y1="67701" x2="72692" y2="55632"/>
                        <a14:foregroundMark x1="72692" y1="55632" x2="71001" y2="54483"/>
                        <a14:foregroundMark x1="31209" y1="55632" x2="13914" y2="53218"/>
                        <a14:foregroundMark x1="13914" y1="53218" x2="8973" y2="47701"/>
                        <a14:foregroundMark x1="8973" y1="47701" x2="8453" y2="457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0852" y="2775988"/>
            <a:ext cx="3599263" cy="407198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E488E1E-6141-435B-8A2C-F54BB4DE21EF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99090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6035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30ABCB-C941-4C87-97F9-471D7A8A9058}"/>
              </a:ext>
            </a:extLst>
          </p:cNvPr>
          <p:cNvSpPr/>
          <p:nvPr/>
        </p:nvSpPr>
        <p:spPr>
          <a:xfrm>
            <a:off x="1120177" y="2537679"/>
            <a:ext cx="7924802" cy="1341656"/>
          </a:xfrm>
          <a:prstGeom prst="roundRect">
            <a:avLst>
              <a:gd name="adj" fmla="val 50000"/>
            </a:avLst>
          </a:prstGeom>
          <a:solidFill>
            <a:srgbClr val="018F9C"/>
          </a:solidFill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necessarily reflecting one being right and the other wrong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A60DB2-5D27-4A4F-A58C-733341F5284F}"/>
              </a:ext>
            </a:extLst>
          </p:cNvPr>
          <p:cNvSpPr/>
          <p:nvPr/>
        </p:nvSpPr>
        <p:spPr>
          <a:xfrm>
            <a:off x="1120177" y="4116877"/>
            <a:ext cx="7924802" cy="1341656"/>
          </a:xfrm>
          <a:prstGeom prst="roundRect">
            <a:avLst>
              <a:gd name="adj" fmla="val 50000"/>
            </a:avLst>
          </a:prstGeom>
          <a:solidFill>
            <a:srgbClr val="0D70AB"/>
          </a:solidFill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experiment allows, there is no substitute for empirically testing several guides.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9732B-3946-4C9E-84EC-2E990D2395F3}"/>
              </a:ext>
            </a:extLst>
          </p:cNvPr>
          <p:cNvSpPr txBox="1"/>
          <p:nvPr/>
        </p:nvSpPr>
        <p:spPr>
          <a:xfrm>
            <a:off x="4539401" y="377822"/>
            <a:ext cx="5317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0" dirty="0">
                <a:solidFill>
                  <a:srgbClr val="FF0000"/>
                </a:solidFill>
                <a:latin typeface="Goudy Stout" panose="0202090407030B020401" pitchFamily="18" charset="0"/>
              </a:rPr>
              <a:t>!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608AFD-3D31-4CBC-95F8-47AEFE69C4D2}"/>
              </a:ext>
            </a:extLst>
          </p:cNvPr>
          <p:cNvSpPr/>
          <p:nvPr/>
        </p:nvSpPr>
        <p:spPr>
          <a:xfrm rot="19733757">
            <a:off x="1223468" y="747154"/>
            <a:ext cx="856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Goudy Stout" panose="0202090407030B020401" pitchFamily="18" charset="0"/>
              </a:rPr>
              <a:t>!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60CC11-E5F3-439A-970A-43EC8174883E}"/>
              </a:ext>
            </a:extLst>
          </p:cNvPr>
          <p:cNvSpPr/>
          <p:nvPr/>
        </p:nvSpPr>
        <p:spPr>
          <a:xfrm rot="1790778">
            <a:off x="8095446" y="877567"/>
            <a:ext cx="856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Goudy Stout" panose="0202090407030B020401" pitchFamily="18" charset="0"/>
              </a:rPr>
              <a:t>!</a:t>
            </a:r>
            <a:endParaRPr lang="en-US" dirty="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EC8B960-F12C-42AE-B020-FCB5B5A9AF71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838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20" fill="hold">
                                          <p:stCondLst>
                                            <p:cond delay="2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2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2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2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B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11C09-E656-4D34-9D3F-824F9F3BF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50" y="-125186"/>
            <a:ext cx="10228188" cy="718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FA95912F-2DA3-4D9A-951F-3765DCBF0F78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A6B8C-B073-4A09-8690-A060F58B41BB}"/>
              </a:ext>
            </a:extLst>
          </p:cNvPr>
          <p:cNvSpPr txBox="1"/>
          <p:nvPr/>
        </p:nvSpPr>
        <p:spPr>
          <a:xfrm>
            <a:off x="698500" y="2123441"/>
            <a:ext cx="5873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Presenter: Mahtab Kalani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Advisor: Dr.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Motevasel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Shiraz University of Medical Sciences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Paramedical Sciences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1585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3302000" ty="3175000" sx="85000" sy="85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7BB7E31-C205-4E65-9CD8-779FED3C1552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fa-IR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75710-DE40-4A11-B7FC-C8898013361E}"/>
              </a:ext>
            </a:extLst>
          </p:cNvPr>
          <p:cNvSpPr txBox="1"/>
          <p:nvPr/>
        </p:nvSpPr>
        <p:spPr>
          <a:xfrm>
            <a:off x="1110343" y="661128"/>
            <a:ext cx="5366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2B5C6F-EDD8-4012-83FE-665577454E9D}"/>
              </a:ext>
            </a:extLst>
          </p:cNvPr>
          <p:cNvSpPr txBox="1"/>
          <p:nvPr/>
        </p:nvSpPr>
        <p:spPr>
          <a:xfrm>
            <a:off x="148809" y="1511360"/>
            <a:ext cx="9609340" cy="2984647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analysis of CRISPR–Cas experiments, nature biotechnology,2020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https://innovativegenomics.org/crisprpedia/crispr-technology/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https://innovativegenomics.org/crisprpedia/crispr-in-nature/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High-content CRISPR screening, nature, 2022</a:t>
            </a:r>
          </a:p>
        </p:txBody>
      </p:sp>
    </p:spTree>
    <p:extLst>
      <p:ext uri="{BB962C8B-B14F-4D97-AF65-F5344CB8AC3E}">
        <p14:creationId xmlns:p14="http://schemas.microsoft.com/office/powerpoint/2010/main" val="47991889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-1752600" ty="-889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E00111-AA9E-4026-9FC5-2B5704706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775F11-2CE7-4729-97DD-8E89165335E1}"/>
              </a:ext>
            </a:extLst>
          </p:cNvPr>
          <p:cNvSpPr txBox="1"/>
          <p:nvPr/>
        </p:nvSpPr>
        <p:spPr>
          <a:xfrm>
            <a:off x="1547445" y="1101968"/>
            <a:ext cx="39155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Ultra Bold" panose="020B0A02020104020203" pitchFamily="34" charset="0"/>
              </a:rPr>
              <a:t>Tanks For Your Attention!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B1C89B-301E-4E33-9F17-03BABA6345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3" r="80577" b="26390"/>
          <a:stretch/>
        </p:blipFill>
        <p:spPr>
          <a:xfrm>
            <a:off x="3997570" y="573068"/>
            <a:ext cx="2368062" cy="1765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8EAC3A-97AE-41BA-80E3-36CA71B5B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3" r="80577" b="26390"/>
          <a:stretch/>
        </p:blipFill>
        <p:spPr>
          <a:xfrm>
            <a:off x="1676401" y="573068"/>
            <a:ext cx="2368062" cy="1765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17088B-3764-430A-A936-EBCB9E06CD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t="47863" r="80577" b="26390"/>
          <a:stretch/>
        </p:blipFill>
        <p:spPr>
          <a:xfrm>
            <a:off x="0" y="554122"/>
            <a:ext cx="1828796" cy="1765685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F04FD41A-A7ED-4D52-95E7-58D31CB2F812}"/>
              </a:ext>
            </a:extLst>
          </p:cNvPr>
          <p:cNvSpPr/>
          <p:nvPr/>
        </p:nvSpPr>
        <p:spPr>
          <a:xfrm flipH="1">
            <a:off x="2180492" y="668214"/>
            <a:ext cx="3540372" cy="25321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Ultra Bold" panose="020B0A02020104020203" pitchFamily="34" charset="0"/>
              </a:rPr>
              <a:t>Thanks For Your Attention!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7B32A4-87D6-4343-9750-1349CB7D8E28}"/>
              </a:ext>
            </a:extLst>
          </p:cNvPr>
          <p:cNvSpPr txBox="1"/>
          <p:nvPr/>
        </p:nvSpPr>
        <p:spPr>
          <a:xfrm>
            <a:off x="6916615" y="6119446"/>
            <a:ext cx="173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howcard Gothic" panose="04020904020102020604" pitchFamily="82" charset="0"/>
              </a:rPr>
              <a:t>CAS9</a:t>
            </a:r>
          </a:p>
        </p:txBody>
      </p:sp>
    </p:spTree>
    <p:extLst>
      <p:ext uri="{BB962C8B-B14F-4D97-AF65-F5344CB8AC3E}">
        <p14:creationId xmlns:p14="http://schemas.microsoft.com/office/powerpoint/2010/main" val="315107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13481050" ty="0" sx="100000" sy="100000" flip="x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C7FD3F-5615-4B28-96BB-AEE299BE1D1F}"/>
              </a:ext>
            </a:extLst>
          </p:cNvPr>
          <p:cNvSpPr/>
          <p:nvPr/>
        </p:nvSpPr>
        <p:spPr>
          <a:xfrm>
            <a:off x="3227100" y="1483366"/>
            <a:ext cx="74036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CRISPR?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CRISPR 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Selection of Guide RNAs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result of Experiments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8A2183-D2A1-4ADD-AAC1-C9E5154A912F}"/>
              </a:ext>
            </a:extLst>
          </p:cNvPr>
          <p:cNvSpPr/>
          <p:nvPr/>
        </p:nvSpPr>
        <p:spPr>
          <a:xfrm>
            <a:off x="4871631" y="1484303"/>
            <a:ext cx="2939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CRISPR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84B8013-7FA8-43FF-AED3-7EFA993C35A6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9367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13481050" ty="0" sx="100000" sy="100000" flip="x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5CCF0D-30E6-4913-8846-7A6A773FA56C}"/>
              </a:ext>
            </a:extLst>
          </p:cNvPr>
          <p:cNvSpPr/>
          <p:nvPr/>
        </p:nvSpPr>
        <p:spPr>
          <a:xfrm>
            <a:off x="4375738" y="889844"/>
            <a:ext cx="4362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E7B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CRISPR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7E04D6-B085-44A5-AF46-AA82B74BC37C}"/>
              </a:ext>
            </a:extLst>
          </p:cNvPr>
          <p:cNvSpPr txBox="1"/>
          <p:nvPr/>
        </p:nvSpPr>
        <p:spPr>
          <a:xfrm>
            <a:off x="4883544" y="889844"/>
            <a:ext cx="248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</a:rPr>
              <a:t>lustered</a:t>
            </a:r>
            <a:endParaRPr lang="en-US" sz="5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DE1FAB-8BE9-453B-A7D1-6EA72F2205BD}"/>
              </a:ext>
            </a:extLst>
          </p:cNvPr>
          <p:cNvSpPr txBox="1"/>
          <p:nvPr/>
        </p:nvSpPr>
        <p:spPr>
          <a:xfrm>
            <a:off x="4915468" y="1702645"/>
            <a:ext cx="2448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</a:rPr>
              <a:t>egularly</a:t>
            </a:r>
            <a:endParaRPr lang="en-US" sz="5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FE28EE-7982-4767-85F4-2145661969B3}"/>
              </a:ext>
            </a:extLst>
          </p:cNvPr>
          <p:cNvSpPr/>
          <p:nvPr/>
        </p:nvSpPr>
        <p:spPr>
          <a:xfrm>
            <a:off x="4750090" y="2539815"/>
            <a:ext cx="3147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</a:rPr>
              <a:t>nterspaced</a:t>
            </a:r>
            <a:endParaRPr lang="en-US" sz="5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ECA7EC-6AE2-4F68-B1D7-8B23A272B731}"/>
              </a:ext>
            </a:extLst>
          </p:cNvPr>
          <p:cNvSpPr/>
          <p:nvPr/>
        </p:nvSpPr>
        <p:spPr>
          <a:xfrm>
            <a:off x="4828585" y="3354171"/>
            <a:ext cx="1300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</a:rPr>
              <a:t>hort</a:t>
            </a:r>
            <a:endParaRPr lang="en-US" sz="5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663F2B-A10B-4B6B-8EFE-05FCFC4ED3F5}"/>
              </a:ext>
            </a:extLst>
          </p:cNvPr>
          <p:cNvSpPr/>
          <p:nvPr/>
        </p:nvSpPr>
        <p:spPr>
          <a:xfrm>
            <a:off x="4774435" y="4232025"/>
            <a:ext cx="31854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</a:rPr>
              <a:t>alindromic</a:t>
            </a:r>
            <a:endParaRPr lang="en-US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A63694-69D3-4AA6-81D7-BBD2D8959A5E}"/>
              </a:ext>
            </a:extLst>
          </p:cNvPr>
          <p:cNvSpPr/>
          <p:nvPr/>
        </p:nvSpPr>
        <p:spPr>
          <a:xfrm>
            <a:off x="4915468" y="5000905"/>
            <a:ext cx="19159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</a:rPr>
              <a:t>epeats</a:t>
            </a:r>
            <a:endParaRPr lang="en-US" sz="5400" dirty="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F1C8983-C920-4DE1-B06F-AC9A0A27A79A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6948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13481050" ty="0" sx="100000" sy="100000" flip="x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13B4D-8B8C-4026-9612-B66B031C26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A7C964-4034-4E00-AB99-6D2712868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"/>
          <a:stretch/>
        </p:blipFill>
        <p:spPr>
          <a:xfrm>
            <a:off x="190790" y="665018"/>
            <a:ext cx="11810419" cy="6526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8F65C9-0FD1-43C6-95EF-A8500A622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5" t="65362" r="29336" b="11039"/>
          <a:stretch/>
        </p:blipFill>
        <p:spPr>
          <a:xfrm>
            <a:off x="6196368" y="2453481"/>
            <a:ext cx="818289" cy="692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A8B8C0-DD32-440D-9A33-1B2D06A841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0" t="65362" r="43512" b="11039"/>
          <a:stretch/>
        </p:blipFill>
        <p:spPr>
          <a:xfrm>
            <a:off x="5870365" y="4064034"/>
            <a:ext cx="945138" cy="6923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61FF73-1F56-4137-8579-816CF2C3AED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5207620" y="2799648"/>
            <a:ext cx="988748" cy="902558"/>
          </a:xfrm>
          <a:prstGeom prst="line">
            <a:avLst/>
          </a:prstGeom>
          <a:ln w="38100">
            <a:solidFill>
              <a:srgbClr val="0287F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039631-D2C6-4E95-AA0F-B6230BDAED98}"/>
              </a:ext>
            </a:extLst>
          </p:cNvPr>
          <p:cNvCxnSpPr>
            <a:cxnSpLocks/>
          </p:cNvCxnSpPr>
          <p:nvPr/>
        </p:nvCxnSpPr>
        <p:spPr>
          <a:xfrm>
            <a:off x="4393580" y="4059044"/>
            <a:ext cx="1739363" cy="351157"/>
          </a:xfrm>
          <a:prstGeom prst="line">
            <a:avLst/>
          </a:prstGeom>
          <a:ln w="38100">
            <a:solidFill>
              <a:srgbClr val="38FDF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9A2EF62-F242-4481-B403-29CE36A181A9}"/>
              </a:ext>
            </a:extLst>
          </p:cNvPr>
          <p:cNvSpPr/>
          <p:nvPr/>
        </p:nvSpPr>
        <p:spPr>
          <a:xfrm>
            <a:off x="10939345" y="3702206"/>
            <a:ext cx="1061863" cy="501804"/>
          </a:xfrm>
          <a:prstGeom prst="rect">
            <a:avLst/>
          </a:prstGeom>
          <a:solidFill>
            <a:srgbClr val="02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3B44F3-B7CA-451A-B0ED-8BDA8CA94724}"/>
              </a:ext>
            </a:extLst>
          </p:cNvPr>
          <p:cNvCxnSpPr>
            <a:cxnSpLocks/>
          </p:cNvCxnSpPr>
          <p:nvPr/>
        </p:nvCxnSpPr>
        <p:spPr>
          <a:xfrm flipV="1">
            <a:off x="1449659" y="480352"/>
            <a:ext cx="245326" cy="400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056122B-F472-4E22-8DB3-9B1744DA157E}"/>
              </a:ext>
            </a:extLst>
          </p:cNvPr>
          <p:cNvSpPr txBox="1"/>
          <p:nvPr/>
        </p:nvSpPr>
        <p:spPr>
          <a:xfrm>
            <a:off x="1371600" y="111020"/>
            <a:ext cx="168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Bacteriophage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373B34-6C61-4E20-9320-AA7243FBBCED}"/>
              </a:ext>
            </a:extLst>
          </p:cNvPr>
          <p:cNvSpPr txBox="1"/>
          <p:nvPr/>
        </p:nvSpPr>
        <p:spPr>
          <a:xfrm>
            <a:off x="10282700" y="3059668"/>
            <a:ext cx="169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Reinfection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BAD847A-B560-4688-B44F-09F9B5484A14}"/>
              </a:ext>
            </a:extLst>
          </p:cNvPr>
          <p:cNvCxnSpPr>
            <a:cxnSpLocks/>
          </p:cNvCxnSpPr>
          <p:nvPr/>
        </p:nvCxnSpPr>
        <p:spPr>
          <a:xfrm flipH="1" flipV="1">
            <a:off x="11130193" y="3429000"/>
            <a:ext cx="199446" cy="897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96ED81D-5783-4009-9C9C-4CA767C70241}"/>
              </a:ext>
            </a:extLst>
          </p:cNvPr>
          <p:cNvSpPr/>
          <p:nvPr/>
        </p:nvSpPr>
        <p:spPr>
          <a:xfrm>
            <a:off x="3433252" y="302700"/>
            <a:ext cx="5325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CRISPR immune system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DFCBAE70-7A90-4C38-9935-A2C17BEA41CF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3E4253-6164-4462-8447-27CDE1020800}"/>
              </a:ext>
            </a:extLst>
          </p:cNvPr>
          <p:cNvSpPr txBox="1"/>
          <p:nvPr/>
        </p:nvSpPr>
        <p:spPr>
          <a:xfrm>
            <a:off x="8643257" y="6550222"/>
            <a:ext cx="3548743" cy="3077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Innovative Genomics Institute | </a:t>
            </a:r>
            <a:r>
              <a:rPr lang="en-US" sz="1400" dirty="0" err="1">
                <a:solidFill>
                  <a:schemeClr val="bg1"/>
                </a:solidFill>
              </a:rPr>
              <a:t>CRISPRpedia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29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-26035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0CD4C-6E17-4891-8F0F-4D7A8E33633B}"/>
              </a:ext>
            </a:extLst>
          </p:cNvPr>
          <p:cNvSpPr/>
          <p:nvPr/>
        </p:nvSpPr>
        <p:spPr>
          <a:xfrm>
            <a:off x="-3143" y="0"/>
            <a:ext cx="12192000" cy="68580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44215-4B04-46CA-927D-E013283E4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/>
          <a:stretch/>
        </p:blipFill>
        <p:spPr>
          <a:xfrm>
            <a:off x="622300" y="584200"/>
            <a:ext cx="9909584" cy="66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4E426-A77C-425B-A99A-0986E5ABD5B3}"/>
              </a:ext>
            </a:extLst>
          </p:cNvPr>
          <p:cNvSpPr txBox="1"/>
          <p:nvPr/>
        </p:nvSpPr>
        <p:spPr>
          <a:xfrm>
            <a:off x="3243581" y="39577"/>
            <a:ext cx="2664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9CB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</a:t>
            </a:r>
          </a:p>
          <a:p>
            <a:pPr algn="ctr"/>
            <a:r>
              <a:rPr lang="en-US" sz="2400" b="1" dirty="0">
                <a:solidFill>
                  <a:srgbClr val="99CB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(immune system)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D6CF70-EF03-4DA3-A859-069975D1D53E}"/>
              </a:ext>
            </a:extLst>
          </p:cNvPr>
          <p:cNvSpPr txBox="1"/>
          <p:nvPr/>
        </p:nvSpPr>
        <p:spPr>
          <a:xfrm>
            <a:off x="6909322" y="168701"/>
            <a:ext cx="26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EE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</a:t>
            </a:r>
          </a:p>
          <a:p>
            <a:pPr algn="ctr"/>
            <a:r>
              <a:rPr lang="en-US" sz="2400" b="1" dirty="0">
                <a:solidFill>
                  <a:srgbClr val="FEE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(genome editing)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654EA8-60D3-4B33-8678-768A2EA068CF}"/>
              </a:ext>
            </a:extLst>
          </p:cNvPr>
          <p:cNvCxnSpPr>
            <a:cxnSpLocks/>
          </p:cNvCxnSpPr>
          <p:nvPr/>
        </p:nvCxnSpPr>
        <p:spPr>
          <a:xfrm flipV="1">
            <a:off x="8050532" y="999698"/>
            <a:ext cx="300988" cy="544623"/>
          </a:xfrm>
          <a:prstGeom prst="straightConnector1">
            <a:avLst/>
          </a:prstGeom>
          <a:ln w="38100">
            <a:solidFill>
              <a:srgbClr val="FEE9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36A9ACE-F04C-4F27-A56D-F594AF69CFF3}"/>
              </a:ext>
            </a:extLst>
          </p:cNvPr>
          <p:cNvCxnSpPr>
            <a:cxnSpLocks/>
          </p:cNvCxnSpPr>
          <p:nvPr/>
        </p:nvCxnSpPr>
        <p:spPr>
          <a:xfrm flipH="1" flipV="1">
            <a:off x="4251067" y="870574"/>
            <a:ext cx="360826" cy="592467"/>
          </a:xfrm>
          <a:prstGeom prst="straightConnector1">
            <a:avLst/>
          </a:prstGeom>
          <a:ln w="38100">
            <a:solidFill>
              <a:srgbClr val="99CB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B26FFE24-CB01-4E62-8521-60FF6432E3B3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0AFC8-37CC-46EC-85DF-979C96418AA3}"/>
              </a:ext>
            </a:extLst>
          </p:cNvPr>
          <p:cNvSpPr txBox="1"/>
          <p:nvPr/>
        </p:nvSpPr>
        <p:spPr>
          <a:xfrm>
            <a:off x="8643257" y="6550222"/>
            <a:ext cx="3548743" cy="3077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Innovative Genomics Institute | </a:t>
            </a:r>
            <a:r>
              <a:rPr lang="en-US" sz="1400" dirty="0" err="1">
                <a:solidFill>
                  <a:schemeClr val="bg1"/>
                </a:solidFill>
              </a:rPr>
              <a:t>CRISPRpedia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-26035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FF76691-F997-4493-B3AE-4F38E4AC636E}"/>
              </a:ext>
            </a:extLst>
          </p:cNvPr>
          <p:cNvSpPr/>
          <p:nvPr/>
        </p:nvSpPr>
        <p:spPr>
          <a:xfrm>
            <a:off x="-3143" y="0"/>
            <a:ext cx="12192000" cy="68580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2BD85E-9AFE-474A-A978-8289B8EB0333}"/>
              </a:ext>
            </a:extLst>
          </p:cNvPr>
          <p:cNvGrpSpPr/>
          <p:nvPr/>
        </p:nvGrpSpPr>
        <p:grpSpPr>
          <a:xfrm>
            <a:off x="1806958" y="0"/>
            <a:ext cx="8578085" cy="2133600"/>
            <a:chOff x="1806958" y="0"/>
            <a:chExt cx="8578085" cy="21336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828F8F-85B8-4EA1-B53D-EBBF360E5902}"/>
                </a:ext>
              </a:extLst>
            </p:cNvPr>
            <p:cNvSpPr/>
            <p:nvPr/>
          </p:nvSpPr>
          <p:spPr>
            <a:xfrm>
              <a:off x="4342168" y="0"/>
              <a:ext cx="3638049" cy="2110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6ECDA5-2A39-4FFA-A9EE-DEAE8656D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556"/>
            <a:stretch/>
          </p:blipFill>
          <p:spPr>
            <a:xfrm>
              <a:off x="1806958" y="114300"/>
              <a:ext cx="8578085" cy="2019300"/>
            </a:xfrm>
            <a:prstGeom prst="rect">
              <a:avLst/>
            </a:prstGeom>
          </p:spPr>
        </p:pic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FCB29626-AACD-4AAC-8936-9857051F7B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 t="29445" b="6111"/>
          <a:stretch/>
        </p:blipFill>
        <p:spPr>
          <a:xfrm>
            <a:off x="6096000" y="2133600"/>
            <a:ext cx="4291919" cy="44196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051D4A8-D259-433C-BC7D-A1C3BD283A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5" r="49966" b="6111"/>
          <a:stretch/>
        </p:blipFill>
        <p:spPr>
          <a:xfrm>
            <a:off x="1811163" y="2133600"/>
            <a:ext cx="4291919" cy="4419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33F04ED-678B-44D1-A636-54A422079204}"/>
              </a:ext>
            </a:extLst>
          </p:cNvPr>
          <p:cNvSpPr/>
          <p:nvPr/>
        </p:nvSpPr>
        <p:spPr>
          <a:xfrm>
            <a:off x="6414654" y="1205346"/>
            <a:ext cx="1565563" cy="568036"/>
          </a:xfrm>
          <a:prstGeom prst="ellipse">
            <a:avLst/>
          </a:prstGeom>
          <a:noFill/>
          <a:ln w="28575">
            <a:solidFill>
              <a:srgbClr val="FE7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77A37-734E-4047-BE37-DE55BC840202}"/>
              </a:ext>
            </a:extLst>
          </p:cNvPr>
          <p:cNvSpPr txBox="1"/>
          <p:nvPr/>
        </p:nvSpPr>
        <p:spPr>
          <a:xfrm>
            <a:off x="1189205" y="1580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58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function stopped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A2887-F526-451D-B2B5-86812DE9ED92}"/>
              </a:ext>
            </a:extLst>
          </p:cNvPr>
          <p:cNvSpPr txBox="1"/>
          <p:nvPr/>
        </p:nvSpPr>
        <p:spPr>
          <a:xfrm>
            <a:off x="7802396" y="1416903"/>
            <a:ext cx="417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7C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function restored or added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532E39-55FE-44E2-93FF-28C5EE0FAAD4}"/>
              </a:ext>
            </a:extLst>
          </p:cNvPr>
          <p:cNvSpPr/>
          <p:nvPr/>
        </p:nvSpPr>
        <p:spPr>
          <a:xfrm>
            <a:off x="1476904" y="2225040"/>
            <a:ext cx="4591977" cy="4419600"/>
          </a:xfrm>
          <a:prstGeom prst="roundRect">
            <a:avLst/>
          </a:prstGeom>
          <a:noFill/>
          <a:ln w="38100">
            <a:solidFill>
              <a:srgbClr val="F15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16B9F4-B168-403D-8F06-2CEC4544B775}"/>
              </a:ext>
            </a:extLst>
          </p:cNvPr>
          <p:cNvSpPr/>
          <p:nvPr/>
        </p:nvSpPr>
        <p:spPr>
          <a:xfrm>
            <a:off x="6140054" y="2204257"/>
            <a:ext cx="4309547" cy="4440383"/>
          </a:xfrm>
          <a:prstGeom prst="roundRect">
            <a:avLst/>
          </a:prstGeom>
          <a:noFill/>
          <a:ln w="38100">
            <a:solidFill>
              <a:srgbClr val="37C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9015F-F249-4925-A4B9-23A1E61E92FF}"/>
              </a:ext>
            </a:extLst>
          </p:cNvPr>
          <p:cNvSpPr txBox="1"/>
          <p:nvPr/>
        </p:nvSpPr>
        <p:spPr>
          <a:xfrm>
            <a:off x="-51308" y="1919111"/>
            <a:ext cx="227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158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None-Homologous End Joining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BE4B4-7117-4224-8BFE-B052564BB677}"/>
              </a:ext>
            </a:extLst>
          </p:cNvPr>
          <p:cNvSpPr txBox="1"/>
          <p:nvPr/>
        </p:nvSpPr>
        <p:spPr>
          <a:xfrm>
            <a:off x="10493655" y="2304871"/>
            <a:ext cx="173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7CE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Homology Directed Repair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30CCA1-518F-4D36-846C-61479AB6C094}"/>
              </a:ext>
            </a:extLst>
          </p:cNvPr>
          <p:cNvSpPr txBox="1"/>
          <p:nvPr/>
        </p:nvSpPr>
        <p:spPr>
          <a:xfrm>
            <a:off x="7197435" y="792599"/>
            <a:ext cx="120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94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DSB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50916096-ACCB-4812-981B-FC123AE4E3E0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03A9FF-0CD2-4782-B42B-AD7445A6EF8B}"/>
              </a:ext>
            </a:extLst>
          </p:cNvPr>
          <p:cNvSpPr txBox="1"/>
          <p:nvPr/>
        </p:nvSpPr>
        <p:spPr>
          <a:xfrm>
            <a:off x="8643257" y="6550222"/>
            <a:ext cx="3548743" cy="3077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Innovative Genomics Institute | </a:t>
            </a:r>
            <a:r>
              <a:rPr lang="en-US" sz="1400" dirty="0" err="1">
                <a:solidFill>
                  <a:schemeClr val="bg1"/>
                </a:solidFill>
              </a:rPr>
              <a:t>CRISPRpedia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7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5" grpId="0" animBg="1"/>
      <p:bldP spid="10" grpId="0" animBg="1"/>
      <p:bldP spid="12" grpId="0"/>
      <p:bldP spid="13" grpId="0"/>
      <p:bldP spid="22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6035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57D972-3AC6-441A-AFCE-30483C8498B5}"/>
              </a:ext>
            </a:extLst>
          </p:cNvPr>
          <p:cNvSpPr txBox="1"/>
          <p:nvPr/>
        </p:nvSpPr>
        <p:spPr>
          <a:xfrm>
            <a:off x="304795" y="699805"/>
            <a:ext cx="8150582" cy="418838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Editing Experiments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Knockout Experiments</a:t>
            </a:r>
          </a:p>
          <a:p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Recruitment Experiments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0857AA-95DF-4C4F-AF99-CD7923DFA077}"/>
              </a:ext>
            </a:extLst>
          </p:cNvPr>
          <p:cNvSpPr txBox="1"/>
          <p:nvPr/>
        </p:nvSpPr>
        <p:spPr>
          <a:xfrm>
            <a:off x="5102575" y="117469"/>
            <a:ext cx="5305778" cy="735747"/>
          </a:xfrm>
          <a:prstGeom prst="roundRect">
            <a:avLst>
              <a:gd name="adj" fmla="val 50000"/>
            </a:avLst>
          </a:prstGeom>
          <a:solidFill>
            <a:srgbClr val="FF3951"/>
          </a:solidFill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base changes are created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093669-9839-4ADD-AA00-014FB8C9FAB5}"/>
              </a:ext>
            </a:extLst>
          </p:cNvPr>
          <p:cNvSpPr txBox="1"/>
          <p:nvPr/>
        </p:nvSpPr>
        <p:spPr>
          <a:xfrm>
            <a:off x="4639734" y="3138867"/>
            <a:ext cx="5441244" cy="735747"/>
          </a:xfrm>
          <a:prstGeom prst="roundRect">
            <a:avLst>
              <a:gd name="adj" fmla="val 50000"/>
            </a:avLst>
          </a:prstGeom>
          <a:solidFill>
            <a:srgbClr val="1FA3BA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insertions and deletions are created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3E5B91-2105-44A9-993B-676CC9B4E4D9}"/>
              </a:ext>
            </a:extLst>
          </p:cNvPr>
          <p:cNvSpPr/>
          <p:nvPr/>
        </p:nvSpPr>
        <p:spPr>
          <a:xfrm>
            <a:off x="112888" y="5013470"/>
            <a:ext cx="9053691" cy="1341656"/>
          </a:xfrm>
          <a:prstGeom prst="roundRect">
            <a:avLst>
              <a:gd name="adj" fmla="val 50000"/>
            </a:avLst>
          </a:prstGeom>
          <a:solidFill>
            <a:srgbClr val="558C9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 protein with nuclease domains inactivated is programmed to directly or indirectly recruit another protein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C3131DFD-C3CB-44C8-A50E-E214A0167A8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70060" y="938798"/>
            <a:ext cx="475967" cy="304803"/>
          </a:xfrm>
          <a:prstGeom prst="curvedConnector3">
            <a:avLst>
              <a:gd name="adj1" fmla="val 50000"/>
            </a:avLst>
          </a:prstGeom>
          <a:ln w="28575">
            <a:solidFill>
              <a:srgbClr val="FF39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4D657FFC-A016-416E-81EC-288A00775782}"/>
              </a:ext>
            </a:extLst>
          </p:cNvPr>
          <p:cNvCxnSpPr>
            <a:cxnSpLocks/>
          </p:cNvCxnSpPr>
          <p:nvPr/>
        </p:nvCxnSpPr>
        <p:spPr>
          <a:xfrm>
            <a:off x="6999111" y="2750323"/>
            <a:ext cx="632178" cy="305472"/>
          </a:xfrm>
          <a:prstGeom prst="curvedConnector3">
            <a:avLst>
              <a:gd name="adj1" fmla="val 101786"/>
            </a:avLst>
          </a:prstGeom>
          <a:ln w="28575">
            <a:solidFill>
              <a:srgbClr val="1FA3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0D89DA96-DF9C-4465-9C0F-36916D2C684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15022" y="4525834"/>
            <a:ext cx="478803" cy="412048"/>
          </a:xfrm>
          <a:prstGeom prst="curvedConnector3">
            <a:avLst>
              <a:gd name="adj1" fmla="val 50000"/>
            </a:avLst>
          </a:prstGeom>
          <a:ln w="28575">
            <a:solidFill>
              <a:srgbClr val="558C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55EC9A26-434F-4466-9875-D1B22AC399F4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7288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6035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6FE3E1-3F2C-4EED-B488-6E5990D748A2}"/>
              </a:ext>
            </a:extLst>
          </p:cNvPr>
          <p:cNvSpPr txBox="1"/>
          <p:nvPr/>
        </p:nvSpPr>
        <p:spPr>
          <a:xfrm>
            <a:off x="475393" y="2683192"/>
            <a:ext cx="4727006" cy="1720215"/>
          </a:xfrm>
          <a:prstGeom prst="plaque">
            <a:avLst/>
          </a:prstGeom>
          <a:solidFill>
            <a:srgbClr val="5C5A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Large-scale 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6582F-22F4-4A02-B65A-BE903D1B4BE4}"/>
              </a:ext>
            </a:extLst>
          </p:cNvPr>
          <p:cNvSpPr txBox="1"/>
          <p:nvPr/>
        </p:nvSpPr>
        <p:spPr>
          <a:xfrm>
            <a:off x="5539006" y="2683191"/>
            <a:ext cx="4727005" cy="1720215"/>
          </a:xfrm>
          <a:prstGeom prst="plaque">
            <a:avLst/>
          </a:prstGeom>
          <a:solidFill>
            <a:srgbClr val="1F95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Small-scale Experiments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02407C9-E942-4B55-87CF-12805CC4F927}"/>
              </a:ext>
            </a:extLst>
          </p:cNvPr>
          <p:cNvSpPr/>
          <p:nvPr/>
        </p:nvSpPr>
        <p:spPr>
          <a:xfrm>
            <a:off x="0" y="6411538"/>
            <a:ext cx="698500" cy="446461"/>
          </a:xfrm>
          <a:prstGeom prst="homePlate">
            <a:avLst/>
          </a:prstGeom>
          <a:solidFill>
            <a:srgbClr val="FD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55799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5269</TotalTime>
  <Words>428</Words>
  <Application>Microsoft Office PowerPoint</Application>
  <PresentationFormat>Widescreen</PresentationFormat>
  <Paragraphs>134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Bernard MT Condensed</vt:lpstr>
      <vt:lpstr>Calibri</vt:lpstr>
      <vt:lpstr>Calibri Light</vt:lpstr>
      <vt:lpstr>Gill Sans Ultra Bold</vt:lpstr>
      <vt:lpstr>Goudy Stout</vt:lpstr>
      <vt:lpstr>Showcard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Mahtab Kn</dc:creator>
  <cp:lastModifiedBy>Mahtab Kn</cp:lastModifiedBy>
  <cp:revision>150</cp:revision>
  <dcterms:created xsi:type="dcterms:W3CDTF">2023-12-17T07:55:41Z</dcterms:created>
  <dcterms:modified xsi:type="dcterms:W3CDTF">2024-07-19T05:52:44Z</dcterms:modified>
</cp:coreProperties>
</file>