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59" r:id="rId3"/>
    <p:sldId id="261" r:id="rId4"/>
    <p:sldId id="264" r:id="rId5"/>
    <p:sldId id="268" r:id="rId6"/>
    <p:sldId id="262" r:id="rId7"/>
    <p:sldId id="269" r:id="rId8"/>
    <p:sldId id="266" r:id="rId9"/>
    <p:sldId id="267" r:id="rId10"/>
    <p:sldId id="274" r:id="rId11"/>
    <p:sldId id="270" r:id="rId12"/>
    <p:sldId id="275" r:id="rId13"/>
    <p:sldId id="272" r:id="rId14"/>
    <p:sldId id="271" r:id="rId15"/>
    <p:sldId id="273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7D2F45"/>
    <a:srgbClr val="AB9961"/>
    <a:srgbClr val="9B7D41"/>
    <a:srgbClr val="1A6F95"/>
    <a:srgbClr val="3FB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737" autoAdjust="0"/>
  </p:normalViewPr>
  <p:slideViewPr>
    <p:cSldViewPr snapToGrid="0">
      <p:cViewPr varScale="1">
        <p:scale>
          <a:sx n="78" d="100"/>
          <a:sy n="78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96AAC-603F-465B-AEDA-BBB5BEF9388E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EB267-BC70-4141-B89C-BEAC6666F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2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EB267-BC70-4141-B89C-BEAC6666FE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8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B267-BC70-4141-B89C-BEAC6666FE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1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8E86-A53F-44C6-B3A5-9FE20F634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68AB0-91EC-4BDA-A66F-53F99D9D4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474EB-72D8-447A-B960-0E528191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F48C5-2464-4110-B363-1D6AA332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1DF5-CEE5-4736-8FD6-8203DD02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3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F5ED1-7D3D-4467-A3F6-28CD43513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4246F-1389-4C65-A4A9-FBC8FBB08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8FB26-475A-4CFB-92D6-B23A9725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C18CF-A910-4E54-B0C7-23D1E815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EBB62-1D6A-42EF-9516-04675401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24016-BF01-44D0-9B05-7908A60D1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90879-D2ED-4503-8FC8-0B54A7F04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310E7-33CB-4731-B46C-EE9F405D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3BA59-05D0-448C-95CA-DD2363D4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E606-F075-430F-8CD3-16B099E8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9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9452-83EA-4AAA-939F-70710747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284D0-E70E-4573-99EB-259FBA1C0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0776C-F9FC-4D7F-A2E0-5B64E644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585E-FD41-40A4-BCA5-9C220BF4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A77FC-71AA-4856-939A-73274091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3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EF1E-3683-425B-AA5A-FC9AAC29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6797-A40C-48C1-A326-9940167E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A725-E423-4698-ADC8-47F0174B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FF80F-E5C5-4F47-87D7-5A1F51721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F798A-B64E-4B68-8748-AD7E01BC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1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40B9-3811-4EEF-870D-E3267C30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8323-6DFB-4FC9-B75B-0B231429E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0BC18-8419-4F3B-A50C-33C49D9DD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32745-0AC5-4A83-B35B-B88E07F5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DA78-BCE8-4D3B-BF7B-9BF8320A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53721-257A-4F3A-922B-BA701315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373A-1DB1-4364-86D6-33073A70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0D889-2092-412C-A41B-A02FE8DC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E7296-BEC1-48AA-8960-A1895FBBB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7C23B-2134-4923-8169-C78C7756E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C36AB-19D6-4191-A5C0-332CB2B4E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76E5-7026-4BE2-B8AE-C0EA87CA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49529-9A4F-48C0-924A-74BEDD0D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B59AA-ACBF-4A8D-B13F-3DC04726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7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C973-D202-4AE8-95F3-36AEFD18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ECD9C-30D3-4E5B-B7FA-7661D3FE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91420-31FB-4C52-9C8F-E47BEB5B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209B-9EB3-4F94-AB72-85ECB418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8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242ED-FBD4-4EA3-8F6A-7F5B1589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2D5F4-8244-4E88-8601-B96FE446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3F68B-0493-41AB-AECC-C32A8908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8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7F30-41CD-45FB-AD1E-C4F042B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09414-87E3-4827-8B99-1DB1CF2B6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1BEC5-AA29-4485-ADEB-9F4D9C8F1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1383C-9468-4573-8BFF-A3013569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DCCBB-E4FB-445F-B8B0-6EF272FC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4415A-9353-42DF-97D8-8F0E6A36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1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6CC1-65A3-414B-ABD9-DB7EDD63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81DC6-245F-47C4-891F-CF25ABD50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10F1E-B474-4B23-B674-C605E4AB9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BD60C-FC84-4E0D-B186-3BE5920E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A9E11-8AD3-41F9-B928-75D497B60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5D172-5081-43BC-9C4B-A79A3DCB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4A865-CA71-4619-9A5B-6CF568BC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F8450-907C-42E7-8914-D4224D25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954CF-50EB-4290-9EC6-AC407E96F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D6604-D7D6-4344-86AA-8910D7B79E3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78FE-6780-4F78-AE68-E8191F00D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E3A5C-9326-45C6-9270-6F2395DE2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03B90-62B2-434C-ACD0-102188BC6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3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BC3596-5445-4F00-978B-49DB75211F3F}"/>
              </a:ext>
            </a:extLst>
          </p:cNvPr>
          <p:cNvSpPr txBox="1"/>
          <p:nvPr/>
        </p:nvSpPr>
        <p:spPr>
          <a:xfrm>
            <a:off x="4119151" y="2970368"/>
            <a:ext cx="37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MacConkey Agar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75413-C75E-4F40-8719-2817192CDF1A}"/>
              </a:ext>
            </a:extLst>
          </p:cNvPr>
          <p:cNvSpPr txBox="1"/>
          <p:nvPr/>
        </p:nvSpPr>
        <p:spPr>
          <a:xfrm>
            <a:off x="4214015" y="5112356"/>
            <a:ext cx="354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B Titr" panose="00000700000000000000" pitchFamily="2" charset="-78"/>
              </a:rPr>
              <a:t>آزمایشگاه میکروب شناسی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B Titr" panose="00000700000000000000" pitchFamily="2" charset="-78"/>
            </a:endParaRPr>
          </a:p>
          <a:p>
            <a:pPr algn="ctr"/>
            <a:r>
              <a:rPr lang="fa-I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B Titr" panose="00000700000000000000" pitchFamily="2" charset="-78"/>
              </a:rPr>
              <a:t>استاد درس: دکترمتوسل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B Titr" panose="00000700000000000000" pitchFamily="2" charset="-78"/>
            </a:endParaRPr>
          </a:p>
          <a:p>
            <a:pPr algn="ctr"/>
            <a:r>
              <a:rPr lang="fa-I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B Titr" panose="00000700000000000000" pitchFamily="2" charset="-78"/>
              </a:rPr>
              <a:t>گروه 9</a:t>
            </a:r>
          </a:p>
          <a:p>
            <a:pPr algn="ctr"/>
            <a:r>
              <a:rPr lang="fa-I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B Titr" panose="00000700000000000000" pitchFamily="2" charset="-78"/>
              </a:rPr>
              <a:t>نگین صفرپور</a:t>
            </a:r>
          </a:p>
          <a:p>
            <a:pPr algn="ctr"/>
            <a:r>
              <a:rPr lang="fa-I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B Titr" panose="00000700000000000000" pitchFamily="2" charset="-78"/>
              </a:rPr>
              <a:t>مهتاب کلانی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A3572C95-A305-4CAB-8FD7-FB0027456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2576" y="6102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95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LF colony VS NLF colony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3" y="1897062"/>
            <a:ext cx="4341271" cy="403440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4" y="1897062"/>
            <a:ext cx="4341271" cy="4021331"/>
          </a:xfrm>
          <a:prstGeom prst="rect">
            <a:avLst/>
          </a:prstGeom>
        </p:spPr>
      </p:pic>
      <p:pic>
        <p:nvPicPr>
          <p:cNvPr id="5" name="10'''">
            <a:hlinkClick r:id="" action="ppaction://media"/>
            <a:extLst>
              <a:ext uri="{FF2B5EF4-FFF2-40B4-BE49-F238E27FC236}">
                <a16:creationId xmlns:a16="http://schemas.microsoft.com/office/drawing/2014/main" id="{BA5A5655-CA2A-4F2A-A8A6-15265866D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820" y="6078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58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5600"/>
            <a:ext cx="321945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Inhibition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547813"/>
            <a:ext cx="7048500" cy="378936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rgbClr val="00B0F0"/>
                </a:solidFill>
                <a:latin typeface="Bookman Old Style" panose="02050604050505020204" pitchFamily="18" charset="0"/>
              </a:rPr>
              <a:t>Crystal violet dye 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and </a:t>
            </a:r>
            <a:r>
              <a:rPr lang="en-US" sz="2400" b="1" u="sng" dirty="0">
                <a:solidFill>
                  <a:srgbClr val="00B0F0"/>
                </a:solidFill>
                <a:latin typeface="Bookman Old Style" panose="02050604050505020204" pitchFamily="18" charset="0"/>
              </a:rPr>
              <a:t>bile salts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prevent the growth of </a:t>
            </a:r>
            <a:r>
              <a:rPr lang="en-US" sz="2400" b="1" u="sng" dirty="0">
                <a:solidFill>
                  <a:srgbClr val="7030A0"/>
                </a:solidFill>
                <a:latin typeface="Bookman Old Style" panose="02050604050505020204" pitchFamily="18" charset="0"/>
              </a:rPr>
              <a:t>Gram-positive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bacteria and fastidious Gram-negative bacteria (such as </a:t>
            </a: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Neisseria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 and </a:t>
            </a:r>
            <a:r>
              <a:rPr lang="en-US" sz="2400" b="1" i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Pasteurella</a:t>
            </a: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) 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making it favorable for the growth of gram-negative bacteria. </a:t>
            </a:r>
          </a:p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Since Gram-negative enteric bacteria possess a bile-resistant outer membrane, they remain unaffected by bile salts.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35" y="921068"/>
            <a:ext cx="2582228" cy="390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nhibition2">
            <a:hlinkClick r:id="" action="ppaction://media"/>
            <a:extLst>
              <a:ext uri="{FF2B5EF4-FFF2-40B4-BE49-F238E27FC236}">
                <a16:creationId xmlns:a16="http://schemas.microsoft.com/office/drawing/2014/main" id="{A2BD1B84-84E5-4186-BDA0-DD64AAD8F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" y="6258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9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355710"/>
            <a:ext cx="10515600" cy="5824025"/>
          </a:xfrm>
        </p:spPr>
      </p:pic>
      <p:sp>
        <p:nvSpPr>
          <p:cNvPr id="5" name="Oval 4"/>
          <p:cNvSpPr/>
          <p:nvPr/>
        </p:nvSpPr>
        <p:spPr>
          <a:xfrm>
            <a:off x="5272088" y="5329238"/>
            <a:ext cx="2128838" cy="500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1" y="6336897"/>
            <a:ext cx="30073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Gram positive (no growth)</a:t>
            </a:r>
          </a:p>
        </p:txBody>
      </p:sp>
      <p:cxnSp>
        <p:nvCxnSpPr>
          <p:cNvPr id="8" name="Straight Arrow Connector 7"/>
          <p:cNvCxnSpPr>
            <a:cxnSpLocks/>
            <a:endCxn id="6" idx="0"/>
          </p:cNvCxnSpPr>
          <p:nvPr/>
        </p:nvCxnSpPr>
        <p:spPr>
          <a:xfrm flipH="1">
            <a:off x="6075681" y="5804463"/>
            <a:ext cx="482282" cy="532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slide 12">
            <a:hlinkClick r:id="" action="ppaction://media"/>
            <a:extLst>
              <a:ext uri="{FF2B5EF4-FFF2-40B4-BE49-F238E27FC236}">
                <a16:creationId xmlns:a16="http://schemas.microsoft.com/office/drawing/2014/main" id="{8F26F6DF-B067-45A4-B4A0-6A3B72F13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536" y="625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35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2" y="3101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Variants of MacConkey agar</a:t>
            </a:r>
            <a:endParaRPr 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757" y="1887193"/>
            <a:ext cx="9648826" cy="16383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MacConkey with sorbitol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MacConkey agar without crystal violet and salt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7" y="3525493"/>
            <a:ext cx="4306604" cy="254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61" y="3525493"/>
            <a:ext cx="3396301" cy="254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914939" y="6068668"/>
            <a:ext cx="3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MacConkey with sorbitol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68" y="3302001"/>
            <a:ext cx="2826840" cy="2814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992806" y="6068667"/>
            <a:ext cx="336255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MacConkey without crystal violet and salt</a:t>
            </a:r>
            <a:endParaRPr lang="en-US" dirty="0"/>
          </a:p>
        </p:txBody>
      </p:sp>
      <p:pic>
        <p:nvPicPr>
          <p:cNvPr id="4" name="Variaaant">
            <a:hlinkClick r:id="" action="ppaction://media"/>
            <a:extLst>
              <a:ext uri="{FF2B5EF4-FFF2-40B4-BE49-F238E27FC236}">
                <a16:creationId xmlns:a16="http://schemas.microsoft.com/office/drawing/2014/main" id="{59052A75-3114-42A7-837D-49B52F7A7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1113" y="6227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" y="274586"/>
            <a:ext cx="11749088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1- MacConkey with Sorbitol (Sorbitol-containing MacConkey agar (SMAC))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12" y="1714397"/>
            <a:ext cx="7277101" cy="2111479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Sorbitol MacConkey agar is a variant of MacConkey agar, it contains sorbitol instead of lactose as fermentable sugar.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Sorbitol-fermenting organisms produce </a:t>
            </a:r>
            <a:r>
              <a:rPr lang="en-US" sz="2400" b="1" u="sng" dirty="0">
                <a:solidFill>
                  <a:srgbClr val="FF66CC"/>
                </a:solidFill>
                <a:latin typeface="Bookman Old Style" panose="02050604050505020204" pitchFamily="18" charset="0"/>
              </a:rPr>
              <a:t>pink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colonies ( like most E. coli strains and other </a:t>
            </a:r>
            <a:r>
              <a:rPr lang="en-US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enterobacteria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ferment sorbitol).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Non-sorbitol fermenting organisms like </a:t>
            </a: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E.coli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 O157 produce 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colorless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colonies.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 descr="MacConkey with sorbit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MacConkey with sorbit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13" y="1747836"/>
            <a:ext cx="4098132" cy="471974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409509" y="3936811"/>
            <a:ext cx="1057275" cy="450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7515226" y="4161814"/>
            <a:ext cx="1894283" cy="6214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98181" y="4783270"/>
            <a:ext cx="30170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Non-sorbitol fermenting</a:t>
            </a:r>
          </a:p>
        </p:txBody>
      </p:sp>
      <p:sp>
        <p:nvSpPr>
          <p:cNvPr id="14" name="Oval 13"/>
          <p:cNvSpPr/>
          <p:nvPr/>
        </p:nvSpPr>
        <p:spPr>
          <a:xfrm>
            <a:off x="11087101" y="3414713"/>
            <a:ext cx="665557" cy="3445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0958514" y="1600149"/>
            <a:ext cx="461366" cy="181456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11580" y="1244377"/>
            <a:ext cx="2108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Sorbitol fermenting</a:t>
            </a:r>
          </a:p>
        </p:txBody>
      </p:sp>
      <p:pic>
        <p:nvPicPr>
          <p:cNvPr id="4" name="Smac">
            <a:hlinkClick r:id="" action="ppaction://media"/>
            <a:extLst>
              <a:ext uri="{FF2B5EF4-FFF2-40B4-BE49-F238E27FC236}">
                <a16:creationId xmlns:a16="http://schemas.microsoft.com/office/drawing/2014/main" id="{EA990C3A-9E9A-47E6-A610-0F2E03F4A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0375" y="5980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 animBg="1"/>
      <p:bldP spid="10" grpId="0" animBg="1"/>
      <p:bldP spid="13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40" y="131762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2- MacConkey without crystal violet and salt</a:t>
            </a:r>
            <a:endParaRPr 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54" y="1514475"/>
            <a:ext cx="7405198" cy="3938588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It is a differential medium but is less selective than MacConkey agar.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Sodium chloride is removed from the medium to provide an electrolyte deficient medium preventing Proteus </a:t>
            </a:r>
            <a:r>
              <a:rPr lang="en-US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spp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from spreading.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 addition, this medium does not contain crystal violet allowing the growth of Staphylococcus, Enterococcus and Mycobacterium spp.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52" y="1457325"/>
            <a:ext cx="4609648" cy="5014913"/>
          </a:xfrm>
          <a:prstGeom prst="rect">
            <a:avLst/>
          </a:prstGeom>
        </p:spPr>
      </p:pic>
      <p:pic>
        <p:nvPicPr>
          <p:cNvPr id="4" name="Mac Without salt-1">
            <a:hlinkClick r:id="" action="ppaction://media"/>
            <a:extLst>
              <a:ext uri="{FF2B5EF4-FFF2-40B4-BE49-F238E27FC236}">
                <a16:creationId xmlns:a16="http://schemas.microsoft.com/office/drawing/2014/main" id="{34E743B1-47CB-4E83-8AF8-0D1AA0BF9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4551" y="6228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41" y="584995"/>
            <a:ext cx="9115972" cy="588939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E852D-B4E7-4FBB-8B1E-86DBBB36F064}"/>
              </a:ext>
            </a:extLst>
          </p:cNvPr>
          <p:cNvSpPr txBox="1"/>
          <p:nvPr/>
        </p:nvSpPr>
        <p:spPr>
          <a:xfrm>
            <a:off x="9530499" y="1112363"/>
            <a:ext cx="74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راست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A76F9-8F02-4189-9817-03A4FEED7845}"/>
              </a:ext>
            </a:extLst>
          </p:cNvPr>
          <p:cNvSpPr txBox="1"/>
          <p:nvPr/>
        </p:nvSpPr>
        <p:spPr>
          <a:xfrm>
            <a:off x="1499641" y="3059668"/>
            <a:ext cx="74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چپ</a:t>
            </a:r>
            <a:endParaRPr lang="en-US" dirty="0"/>
          </a:p>
        </p:txBody>
      </p:sp>
      <p:pic>
        <p:nvPicPr>
          <p:cNvPr id="11" name="16'''">
            <a:hlinkClick r:id="" action="ppaction://media"/>
            <a:extLst>
              <a:ext uri="{FF2B5EF4-FFF2-40B4-BE49-F238E27FC236}">
                <a16:creationId xmlns:a16="http://schemas.microsoft.com/office/drawing/2014/main" id="{AD2D38F5-6C6F-4316-8FBD-4268F0094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405" y="6230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5008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1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E7C16-7393-458D-B626-1D91233A6254}"/>
              </a:ext>
            </a:extLst>
          </p:cNvPr>
          <p:cNvSpPr txBox="1"/>
          <p:nvPr/>
        </p:nvSpPr>
        <p:spPr>
          <a:xfrm>
            <a:off x="4537953" y="1528280"/>
            <a:ext cx="3116094" cy="707886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a-IR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B Badr" panose="00000400000000000000" pitchFamily="2" charset="-78"/>
              </a:rPr>
              <a:t>سپاس از توجه شما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cs typeface="B Badr" panose="00000400000000000000" pitchFamily="2" charset="-78"/>
            </a:endParaRPr>
          </a:p>
        </p:txBody>
      </p:sp>
      <p:pic>
        <p:nvPicPr>
          <p:cNvPr id="2" name="Bye">
            <a:hlinkClick r:id="" action="ppaction://media"/>
            <a:extLst>
              <a:ext uri="{FF2B5EF4-FFF2-40B4-BE49-F238E27FC236}">
                <a16:creationId xmlns:a16="http://schemas.microsoft.com/office/drawing/2014/main" id="{740D4C88-8DBF-4331-8258-EA0367D23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662" y="6069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66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tile tx="0" ty="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50F3E9-399B-439C-9363-BA25BBA07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3" y="1735502"/>
            <a:ext cx="2119421" cy="3055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010E3F-16B7-4F42-A8B4-AE9A4252F094}"/>
              </a:ext>
            </a:extLst>
          </p:cNvPr>
          <p:cNvSpPr/>
          <p:nvPr/>
        </p:nvSpPr>
        <p:spPr>
          <a:xfrm>
            <a:off x="765322" y="574587"/>
            <a:ext cx="5214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History of MacConkey Agar</a:t>
            </a:r>
            <a:endParaRPr lang="en-US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23B28-A4C7-4F9E-AF86-0C313E003399}"/>
              </a:ext>
            </a:extLst>
          </p:cNvPr>
          <p:cNvSpPr txBox="1"/>
          <p:nvPr/>
        </p:nvSpPr>
        <p:spPr>
          <a:xfrm>
            <a:off x="3141133" y="2478475"/>
            <a:ext cx="7205133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First solid differential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was developed at 20th century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Alfred Theodore MacConkey (1861-1931)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slide2">
            <a:hlinkClick r:id="" action="ppaction://media"/>
            <a:extLst>
              <a:ext uri="{FF2B5EF4-FFF2-40B4-BE49-F238E27FC236}">
                <a16:creationId xmlns:a16="http://schemas.microsoft.com/office/drawing/2014/main" id="{A5D22141-F61F-4682-891F-A6192ECCA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7959" y="6135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52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2BD2B2-2E84-42D0-8928-022E5B796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104924"/>
              </p:ext>
            </p:extLst>
          </p:nvPr>
        </p:nvGraphicFramePr>
        <p:xfrm>
          <a:off x="3534831" y="1598506"/>
          <a:ext cx="5122334" cy="400765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61167">
                  <a:extLst>
                    <a:ext uri="{9D8B030D-6E8A-4147-A177-3AD203B41FA5}">
                      <a16:colId xmlns:a16="http://schemas.microsoft.com/office/drawing/2014/main" val="2815659222"/>
                    </a:ext>
                  </a:extLst>
                </a:gridCol>
                <a:gridCol w="2561167">
                  <a:extLst>
                    <a:ext uri="{9D8B030D-6E8A-4147-A177-3AD203B41FA5}">
                      <a16:colId xmlns:a16="http://schemas.microsoft.com/office/drawing/2014/main" val="10804359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Ingredients</a:t>
                      </a:r>
                      <a:endParaRPr lang="en-US" sz="1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Amount</a:t>
                      </a:r>
                      <a:endParaRPr lang="en-US" sz="16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199719186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Peptone (Pancreatic digest of gelatin) 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17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244180225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Proteose peptone (meat and casein)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3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2220120152"/>
                  </a:ext>
                </a:extLst>
              </a:tr>
              <a:tr h="307447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Crystal Violet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0.001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32970360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Bile salts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1.5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3076158926"/>
                  </a:ext>
                </a:extLst>
              </a:tr>
              <a:tr h="286621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Sodium chloride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5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413748561"/>
                  </a:ext>
                </a:extLst>
              </a:tr>
              <a:tr h="286621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Neutral red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0.03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1838874435"/>
                  </a:ext>
                </a:extLst>
              </a:tr>
              <a:tr h="2866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Lactose monohydrate 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 10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3702878903"/>
                  </a:ext>
                </a:extLst>
              </a:tr>
              <a:tr h="163783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Agar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13.5 g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1882516899"/>
                  </a:ext>
                </a:extLst>
              </a:tr>
              <a:tr h="409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Distilled Water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Add to make 1 Liter</a:t>
                      </a:r>
                      <a:endParaRPr lang="en-US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marL="53065" marR="53065" marT="26533" marB="26533" anchor="ctr"/>
                </a:tc>
                <a:extLst>
                  <a:ext uri="{0D108BD9-81ED-4DB2-BD59-A6C34878D82A}">
                    <a16:rowId xmlns:a16="http://schemas.microsoft.com/office/drawing/2014/main" val="16470652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50735F5-2D68-45B1-BE2E-E2610EC7A876}"/>
              </a:ext>
            </a:extLst>
          </p:cNvPr>
          <p:cNvSpPr/>
          <p:nvPr/>
        </p:nvSpPr>
        <p:spPr>
          <a:xfrm>
            <a:off x="541036" y="622679"/>
            <a:ext cx="6170279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Composition of MacConkey Agar</a:t>
            </a:r>
            <a:endParaRPr lang="en-US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Berlin Sans FB Demi" panose="020E0802020502020306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967994" y="4448989"/>
            <a:ext cx="523972" cy="26807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3876198"/>
            <a:ext cx="3010859" cy="646331"/>
          </a:xfrm>
          <a:prstGeom prst="rect">
            <a:avLst/>
          </a:prstGeom>
          <a:solidFill>
            <a:schemeClr val="dk1"/>
          </a:solidFill>
          <a:ln w="19050">
            <a:solidFill>
              <a:srgbClr val="00B0F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maintains the osmotic balance in the medium.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10859" y="4157660"/>
            <a:ext cx="523972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43012" y="4617093"/>
            <a:ext cx="1767845" cy="369332"/>
          </a:xfrm>
          <a:prstGeom prst="rect">
            <a:avLst/>
          </a:prstGeom>
          <a:solidFill>
            <a:schemeClr val="dk1"/>
          </a:solidFill>
          <a:ln w="19050">
            <a:solidFill>
              <a:srgbClr val="00B0F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PH indicator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800" y="3338718"/>
            <a:ext cx="1767845" cy="369332"/>
          </a:xfrm>
          <a:prstGeom prst="rect">
            <a:avLst/>
          </a:prstGeom>
          <a:solidFill>
            <a:schemeClr val="dk1"/>
          </a:solidFill>
          <a:ln w="19050">
            <a:solidFill>
              <a:srgbClr val="00B0F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inhibitor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828925" y="3602331"/>
            <a:ext cx="692626" cy="15527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28925" y="3500435"/>
            <a:ext cx="705904" cy="733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815645" y="2799800"/>
            <a:ext cx="676321" cy="21030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815645" y="2424037"/>
            <a:ext cx="719184" cy="28119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47" y="2584283"/>
            <a:ext cx="2417497" cy="369332"/>
          </a:xfrm>
          <a:prstGeom prst="rect">
            <a:avLst/>
          </a:prstGeom>
          <a:solidFill>
            <a:schemeClr val="dk1"/>
          </a:solidFill>
          <a:ln w="19050">
            <a:solidFill>
              <a:srgbClr val="00B0F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Nutrition source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0A5CA2-3CC7-4340-AEF2-9D6B8D2691A3}"/>
              </a:ext>
            </a:extLst>
          </p:cNvPr>
          <p:cNvCxnSpPr>
            <a:cxnSpLocks/>
          </p:cNvCxnSpPr>
          <p:nvPr/>
        </p:nvCxnSpPr>
        <p:spPr>
          <a:xfrm flipH="1">
            <a:off x="2815644" y="4799790"/>
            <a:ext cx="719185" cy="5776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BF3566-0831-4FE2-9ECC-7F40AD178014}"/>
              </a:ext>
            </a:extLst>
          </p:cNvPr>
          <p:cNvSpPr txBox="1"/>
          <p:nvPr/>
        </p:nvSpPr>
        <p:spPr>
          <a:xfrm>
            <a:off x="829560" y="5192811"/>
            <a:ext cx="1964652" cy="646331"/>
          </a:xfrm>
          <a:prstGeom prst="rect">
            <a:avLst/>
          </a:prstGeom>
          <a:solidFill>
            <a:schemeClr val="dk1"/>
          </a:solidFill>
          <a:ln w="19050">
            <a:solidFill>
              <a:srgbClr val="00B0F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Carbohydrate source</a:t>
            </a:r>
          </a:p>
        </p:txBody>
      </p:sp>
      <p:pic>
        <p:nvPicPr>
          <p:cNvPr id="6" name="Composition">
            <a:hlinkClick r:id="" action="ppaction://media"/>
            <a:extLst>
              <a:ext uri="{FF2B5EF4-FFF2-40B4-BE49-F238E27FC236}">
                <a16:creationId xmlns:a16="http://schemas.microsoft.com/office/drawing/2014/main" id="{8A707EFA-B6F3-4C33-B83A-D46C8FB58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1036" y="6056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  <p:bldP spid="20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6332B0-B629-4270-95E0-4CB2AADF725F}"/>
              </a:ext>
            </a:extLst>
          </p:cNvPr>
          <p:cNvSpPr/>
          <p:nvPr/>
        </p:nvSpPr>
        <p:spPr>
          <a:xfrm>
            <a:off x="363377" y="1264075"/>
            <a:ext cx="8880636" cy="48936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Suspend the components, dehydrated powder, in water (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49.53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grams in 1000 ml of purified / distilled water).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The medium is boiled for a few seconds until the ingredients are completely dissolved. Sterilize by autoclaving at 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15 </a:t>
            </a:r>
            <a:r>
              <a:rPr lang="en-US" sz="2400" b="1" dirty="0" err="1">
                <a:solidFill>
                  <a:schemeClr val="accent5"/>
                </a:solidFill>
                <a:latin typeface="Bookman Old Style" panose="02050604050505020204" pitchFamily="18" charset="0"/>
              </a:rPr>
              <a:t>lbs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121°C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) pressure for 15 minutes.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b="1" dirty="0">
                <a:latin typeface="Bookman Old Style" panose="02050604050505020204" pitchFamily="18" charset="0"/>
              </a:rPr>
              <a:t>Cool to 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45-50°C</a:t>
            </a:r>
            <a:r>
              <a:rPr lang="en-US" sz="2400" b="1" dirty="0">
                <a:latin typeface="Bookman Old Style" panose="02050604050505020204" pitchFamily="18" charset="0"/>
              </a:rPr>
              <a:t>, mix well and pour about 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20- 25ml </a:t>
            </a:r>
            <a:r>
              <a:rPr lang="en-US" sz="2400" b="1" dirty="0">
                <a:latin typeface="Bookman Old Style" panose="02050604050505020204" pitchFamily="18" charset="0"/>
              </a:rPr>
              <a:t>into sterile Petri plates and allow to solidify.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b="1" dirty="0">
                <a:latin typeface="Bookman Old Style" panose="02050604050505020204" pitchFamily="18" charset="0"/>
              </a:rPr>
              <a:t>After solidification of the plates, label the media plates with the name and date of preparation (on the backside of the media as lids could be interchanged)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6A41BD-70E6-4191-A02C-AD7D93932E77}"/>
              </a:ext>
            </a:extLst>
          </p:cNvPr>
          <p:cNvSpPr/>
          <p:nvPr/>
        </p:nvSpPr>
        <p:spPr>
          <a:xfrm>
            <a:off x="363377" y="298565"/>
            <a:ext cx="2521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erlin Sans FB Demi" panose="020E0802020502020306" pitchFamily="34" charset="0"/>
              </a:rPr>
              <a:t>Preparation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9DA9D-F723-40F9-9E39-7EC485D70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71" b="90000" l="10000" r="90000">
                        <a14:foregroundMark x1="83333" y1="41961" x2="83000" y2="45294"/>
                        <a14:foregroundMark x1="84333" y1="55294" x2="84333" y2="55294"/>
                        <a14:foregroundMark x1="84667" y1="49216" x2="83333" y2="79608"/>
                        <a14:foregroundMark x1="83333" y1="79608" x2="75000" y2="88824"/>
                        <a14:foregroundMark x1="75000" y1="88824" x2="55333" y2="89412"/>
                        <a14:foregroundMark x1="55333" y1="89412" x2="38667" y2="86667"/>
                        <a14:foregroundMark x1="38667" y1="86667" x2="33667" y2="83529"/>
                        <a14:foregroundMark x1="63667" y1="11765" x2="30333" y2="11373"/>
                        <a14:foregroundMark x1="66333" y1="8431" x2="31333" y2="8431"/>
                        <a14:foregroundMark x1="31333" y1="8431" x2="20667" y2="16667"/>
                        <a14:foregroundMark x1="20667" y1="16667" x2="57000" y2="18627"/>
                        <a14:foregroundMark x1="57000" y1="18627" x2="75000" y2="18431"/>
                        <a14:foregroundMark x1="75000" y1="18431" x2="73000" y2="8627"/>
                        <a14:foregroundMark x1="73000" y1="8627" x2="37000" y2="6471"/>
                        <a14:foregroundMark x1="19667" y1="86471" x2="32000" y2="8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3" y="1000125"/>
            <a:ext cx="2857500" cy="4857750"/>
          </a:xfrm>
          <a:prstGeom prst="rect">
            <a:avLst/>
          </a:prstGeom>
        </p:spPr>
      </p:pic>
      <p:pic>
        <p:nvPicPr>
          <p:cNvPr id="2" name="slide4">
            <a:hlinkClick r:id="" action="ppaction://media"/>
            <a:extLst>
              <a:ext uri="{FF2B5EF4-FFF2-40B4-BE49-F238E27FC236}">
                <a16:creationId xmlns:a16="http://schemas.microsoft.com/office/drawing/2014/main" id="{85D51222-AA7F-45E1-8C09-91F888EE4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7369" y="6211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3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870" y="196532"/>
            <a:ext cx="620553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Storage of MacConkey agar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716087"/>
            <a:ext cx="8634413" cy="3425825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Store inverted (with lids down) at </a:t>
            </a:r>
            <a:r>
              <a:rPr lang="en-US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2-8°C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Media should not be used if there are any signs of deterioration (shrinking, cracking, or discoloration), contamination.</a:t>
            </a:r>
          </a:p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product is light and temperature-sensitive; protects from light, excessive heat, moisture, and freezing.</a:t>
            </a:r>
          </a:p>
        </p:txBody>
      </p:sp>
      <p:pic>
        <p:nvPicPr>
          <p:cNvPr id="2" name="Storage 2">
            <a:hlinkClick r:id="" action="ppaction://media"/>
            <a:extLst>
              <a:ext uri="{FF2B5EF4-FFF2-40B4-BE49-F238E27FC236}">
                <a16:creationId xmlns:a16="http://schemas.microsoft.com/office/drawing/2014/main" id="{D948899D-2184-42CE-8AB1-FC279F1FE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008" y="6228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E328C6-FC4F-4DBD-97DA-BF3C1D2BEAF3}"/>
              </a:ext>
            </a:extLst>
          </p:cNvPr>
          <p:cNvSpPr/>
          <p:nvPr/>
        </p:nvSpPr>
        <p:spPr>
          <a:xfrm>
            <a:off x="967646" y="597891"/>
            <a:ext cx="3009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erlin Sans FB Demi" panose="020E0802020502020306" pitchFamily="34" charset="0"/>
              </a:rPr>
              <a:t>Nutrient 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2EBD9-4243-4C01-8FC7-48F307736C8E}"/>
              </a:ext>
            </a:extLst>
          </p:cNvPr>
          <p:cNvSpPr/>
          <p:nvPr/>
        </p:nvSpPr>
        <p:spPr>
          <a:xfrm>
            <a:off x="967646" y="1918607"/>
            <a:ext cx="7800791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Pancreatic digest of gelatin and peptones (meat and casein) provide the essential nutrients, vitamins, and nitrogenous factors required for the growth of microorganisms</a:t>
            </a: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.`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6CF4B-7712-4580-874F-9B897539D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8" b="89868" l="9300" r="91200">
                        <a14:foregroundMark x1="91200" y1="37445" x2="91200" y2="37445"/>
                        <a14:foregroundMark x1="90700" y1="56975" x2="90700" y2="56975"/>
                        <a14:foregroundMark x1="9300" y1="42584" x2="9300" y2="42584"/>
                        <a14:foregroundMark x1="10600" y1="52129" x2="10600" y2="52129"/>
                        <a14:foregroundMark x1="9800" y1="52570" x2="9500" y2="50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77" y="3672933"/>
            <a:ext cx="3369733" cy="22947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0D8029-C6E9-447F-AAC0-78D7AF106331}"/>
              </a:ext>
            </a:extLst>
          </p:cNvPr>
          <p:cNvSpPr/>
          <p:nvPr/>
        </p:nvSpPr>
        <p:spPr>
          <a:xfrm>
            <a:off x="4290801" y="5783055"/>
            <a:ext cx="1154483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peptone</a:t>
            </a:r>
            <a:endParaRPr lang="en-US" dirty="0"/>
          </a:p>
        </p:txBody>
      </p:sp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C4C32B77-1F61-4381-BB32-03D3788C8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8287" y="6152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44" y="983143"/>
            <a:ext cx="10222865" cy="2539862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MacConkey agar (MAC) is a </a:t>
            </a:r>
            <a:r>
              <a:rPr lang="en-US" sz="2400" b="1" u="sng" dirty="0">
                <a:solidFill>
                  <a:schemeClr val="accent5"/>
                </a:solidFill>
                <a:latin typeface="Bookman Old Style" panose="02050604050505020204" pitchFamily="18" charset="0"/>
              </a:rPr>
              <a:t>selective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and </a:t>
            </a:r>
            <a:r>
              <a:rPr lang="en-US" sz="2400" b="1" u="sng" dirty="0">
                <a:solidFill>
                  <a:schemeClr val="accent5"/>
                </a:solidFill>
                <a:latin typeface="Bookman Old Style" panose="02050604050505020204" pitchFamily="18" charset="0"/>
              </a:rPr>
              <a:t>differential 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bacterial culture media commonly used for the isolation of Gram-negative enteric bacteria. </a:t>
            </a: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Selective 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 it allows the growth of gram-negative bacteria.</a:t>
            </a: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Differential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as it differentiates the gram-negative bacteria based on their lactose metabolism.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3E630-5D6A-4277-87C2-E81A5C8B2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17" y="3965780"/>
            <a:ext cx="3180522" cy="23853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B6E115-AFBE-4AAA-9AE0-AB257D7BB396}"/>
              </a:ext>
            </a:extLst>
          </p:cNvPr>
          <p:cNvCxnSpPr>
            <a:cxnSpLocks/>
          </p:cNvCxnSpPr>
          <p:nvPr/>
        </p:nvCxnSpPr>
        <p:spPr>
          <a:xfrm flipH="1" flipV="1">
            <a:off x="2315264" y="4814462"/>
            <a:ext cx="1261534" cy="352690"/>
          </a:xfrm>
          <a:prstGeom prst="straightConnector1">
            <a:avLst/>
          </a:prstGeom>
          <a:ln w="38100">
            <a:solidFill>
              <a:srgbClr val="7D2F4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73145A-4F07-4742-B13C-1679C528D2DD}"/>
              </a:ext>
            </a:extLst>
          </p:cNvPr>
          <p:cNvSpPr txBox="1"/>
          <p:nvPr/>
        </p:nvSpPr>
        <p:spPr>
          <a:xfrm>
            <a:off x="417544" y="4331296"/>
            <a:ext cx="2946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D2F45"/>
                </a:solidFill>
                <a:latin typeface="Berlin Sans FB Demi" panose="020E0802020502020306" pitchFamily="34" charset="0"/>
              </a:rPr>
              <a:t>Lactose fermenters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1FE80C-1865-4277-B7B4-3CFAB3CF497D}"/>
              </a:ext>
            </a:extLst>
          </p:cNvPr>
          <p:cNvCxnSpPr>
            <a:cxnSpLocks/>
          </p:cNvCxnSpPr>
          <p:nvPr/>
        </p:nvCxnSpPr>
        <p:spPr>
          <a:xfrm flipV="1">
            <a:off x="6282083" y="4796482"/>
            <a:ext cx="1820333" cy="564634"/>
          </a:xfrm>
          <a:prstGeom prst="straightConnector1">
            <a:avLst/>
          </a:prstGeom>
          <a:ln w="38100">
            <a:solidFill>
              <a:srgbClr val="AB996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061606D-7590-450D-B4C7-DC501DB98059}"/>
              </a:ext>
            </a:extLst>
          </p:cNvPr>
          <p:cNvSpPr txBox="1"/>
          <p:nvPr/>
        </p:nvSpPr>
        <p:spPr>
          <a:xfrm>
            <a:off x="6863135" y="4322425"/>
            <a:ext cx="459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B7D41"/>
                </a:solidFill>
                <a:latin typeface="Berlin Sans FB Demi" panose="020E0802020502020306" pitchFamily="34" charset="0"/>
              </a:rPr>
              <a:t>Non-Lactose fermenters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BD8A1-0F15-40DE-8F28-602C6B46BA5D}"/>
              </a:ext>
            </a:extLst>
          </p:cNvPr>
          <p:cNvSpPr/>
          <p:nvPr/>
        </p:nvSpPr>
        <p:spPr>
          <a:xfrm>
            <a:off x="417544" y="224168"/>
            <a:ext cx="5514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erlin Sans FB Demi" panose="020E0802020502020306" pitchFamily="34" charset="0"/>
              </a:rPr>
              <a:t>Principle of MacConkey Agar</a:t>
            </a:r>
          </a:p>
        </p:txBody>
      </p:sp>
      <p:pic>
        <p:nvPicPr>
          <p:cNvPr id="2" name="Principle sss">
            <a:hlinkClick r:id="" action="ppaction://media"/>
            <a:extLst>
              <a:ext uri="{FF2B5EF4-FFF2-40B4-BE49-F238E27FC236}">
                <a16:creationId xmlns:a16="http://schemas.microsoft.com/office/drawing/2014/main" id="{52E68163-1711-49E6-BB75-986A8A828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7544" y="6181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85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 animBg="1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2659" y="3938224"/>
            <a:ext cx="7032169" cy="1785104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When the pH drops, the neutral red is absorbed by bacteria, which appear as </a:t>
            </a:r>
            <a:r>
              <a:rPr lang="en-US" sz="2200" b="1" u="sng" dirty="0">
                <a:solidFill>
                  <a:srgbClr val="FF66CC"/>
                </a:solidFill>
                <a:latin typeface="Bookman Old Style" panose="02050604050505020204" pitchFamily="18" charset="0"/>
              </a:rPr>
              <a:t>bright pink </a:t>
            </a: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to</a:t>
            </a:r>
            <a:r>
              <a:rPr lang="en-US" sz="2200" b="1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 red</a:t>
            </a:r>
            <a:r>
              <a:rPr lang="en-US" sz="2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colonies on the agar.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 </a:t>
            </a:r>
            <a:r>
              <a:rPr lang="en-US" sz="2200" b="1" u="sng" dirty="0">
                <a:solidFill>
                  <a:srgbClr val="FF66CC"/>
                </a:solidFill>
                <a:latin typeface="Bookman Old Style" panose="02050604050505020204" pitchFamily="18" charset="0"/>
              </a:rPr>
              <a:t>pink</a:t>
            </a: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halo around colonies can be seen.</a:t>
            </a:r>
          </a:p>
          <a:p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3A875-CDE7-491F-B814-0C007FAF686F}"/>
              </a:ext>
            </a:extLst>
          </p:cNvPr>
          <p:cNvSpPr/>
          <p:nvPr/>
        </p:nvSpPr>
        <p:spPr>
          <a:xfrm>
            <a:off x="47953" y="212741"/>
            <a:ext cx="7596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Bookman Old Style" panose="02050604050505020204" pitchFamily="18" charset="0"/>
              </a:rPr>
              <a:t>Metabolism of Lactose fermenters </a:t>
            </a:r>
            <a:endParaRPr lang="en-US" sz="2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E24485-49CB-4EFA-8D08-387E557E0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71" y="208085"/>
            <a:ext cx="3996240" cy="60333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DDA9574-72F9-4DEE-A318-F2B3E0988D6B}"/>
              </a:ext>
            </a:extLst>
          </p:cNvPr>
          <p:cNvSpPr/>
          <p:nvPr/>
        </p:nvSpPr>
        <p:spPr>
          <a:xfrm>
            <a:off x="9188046" y="6036597"/>
            <a:ext cx="905704" cy="409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CDF160-A502-4413-85BE-1A3FE279FBC9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9028828" y="6163088"/>
            <a:ext cx="159218" cy="783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7356BA7-BCFE-472D-849B-7E2AD63817CE}"/>
              </a:ext>
            </a:extLst>
          </p:cNvPr>
          <p:cNvSpPr txBox="1"/>
          <p:nvPr/>
        </p:nvSpPr>
        <p:spPr>
          <a:xfrm>
            <a:off x="8137201" y="5959439"/>
            <a:ext cx="10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ookman Old Style" panose="02050604050505020204" pitchFamily="18" charset="0"/>
              </a:rPr>
              <a:t>pH&lt;6.8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E256B6-7E11-4CE0-A4BA-5A1BA9EBCA91}"/>
              </a:ext>
            </a:extLst>
          </p:cNvPr>
          <p:cNvCxnSpPr>
            <a:cxnSpLocks/>
          </p:cNvCxnSpPr>
          <p:nvPr/>
        </p:nvCxnSpPr>
        <p:spPr>
          <a:xfrm flipH="1" flipV="1">
            <a:off x="7875179" y="6036597"/>
            <a:ext cx="287839" cy="1253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C34615D-1A5A-431C-ACDA-3BB8C080F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4832881"/>
            <a:ext cx="1966028" cy="196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3997DC1-07F7-4586-A6E0-A65FF2E59646}"/>
              </a:ext>
            </a:extLst>
          </p:cNvPr>
          <p:cNvSpPr/>
          <p:nvPr/>
        </p:nvSpPr>
        <p:spPr>
          <a:xfrm>
            <a:off x="1154284" y="5543940"/>
            <a:ext cx="3103735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Escherichia coli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Enterobacteria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Klebsiella 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498922"/>
            <a:ext cx="7019510" cy="1446550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decrease is detected by the PH indicator (neutral red). (become </a:t>
            </a:r>
            <a:r>
              <a:rPr lang="en-US" sz="2200" b="1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red</a:t>
            </a:r>
            <a:r>
              <a:rPr lang="en-US" sz="2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if PH below 6.8)</a:t>
            </a:r>
          </a:p>
          <a:p>
            <a:endParaRPr lang="en-US" sz="2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53" y="848900"/>
            <a:ext cx="7024360" cy="1569660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-Bacteria which ferment lactose decrease the PH of the medium by enzymes like beta-galactosidase and beta-</a:t>
            </a:r>
            <a:r>
              <a:rPr lang="en-US" sz="2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galactoside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permease.</a:t>
            </a:r>
          </a:p>
        </p:txBody>
      </p:sp>
      <p:pic>
        <p:nvPicPr>
          <p:cNvPr id="6" name="slide8'''">
            <a:hlinkClick r:id="" action="ppaction://media"/>
            <a:extLst>
              <a:ext uri="{FF2B5EF4-FFF2-40B4-BE49-F238E27FC236}">
                <a16:creationId xmlns:a16="http://schemas.microsoft.com/office/drawing/2014/main" id="{5D5770E6-8E16-49D5-B99D-C74FE5C7D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580" y="6099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4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9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70D5DB-14EF-4F61-A9AA-3167EFCF07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r="859" b="20278"/>
          <a:stretch/>
        </p:blipFill>
        <p:spPr>
          <a:xfrm>
            <a:off x="132547" y="3560273"/>
            <a:ext cx="2497668" cy="242993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C6D39B-F893-4FE3-8A6F-59BE70801CBF}"/>
              </a:ext>
            </a:extLst>
          </p:cNvPr>
          <p:cNvCxnSpPr>
            <a:cxnSpLocks/>
          </p:cNvCxnSpPr>
          <p:nvPr/>
        </p:nvCxnSpPr>
        <p:spPr>
          <a:xfrm flipV="1">
            <a:off x="2093536" y="5500688"/>
            <a:ext cx="1050596" cy="199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AAB8CAE-9FF2-4B1C-98D2-DDEEC4D6A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32" y="3661570"/>
            <a:ext cx="3519391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BF4FBE-96A7-4612-8712-CADB4D5D796F}"/>
              </a:ext>
            </a:extLst>
          </p:cNvPr>
          <p:cNvSpPr/>
          <p:nvPr/>
        </p:nvSpPr>
        <p:spPr>
          <a:xfrm>
            <a:off x="8566149" y="1491496"/>
            <a:ext cx="2797176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Salmonella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Proteus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Yersinia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Pseudomonas 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25312F-2383-43BB-A15B-A46C037AA0D6}"/>
              </a:ext>
            </a:extLst>
          </p:cNvPr>
          <p:cNvSpPr/>
          <p:nvPr/>
        </p:nvSpPr>
        <p:spPr>
          <a:xfrm>
            <a:off x="373181" y="520687"/>
            <a:ext cx="5426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Bookman Old Style" panose="02050604050505020204" pitchFamily="18" charset="0"/>
              </a:rPr>
              <a:t>Non-Lactose fermenters </a:t>
            </a:r>
            <a:endParaRPr 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181" y="1306830"/>
            <a:ext cx="8002469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Gram negative bacteria that thrive on MacConkey agar but do not ferment lactose appear </a:t>
            </a:r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colorless</a:t>
            </a:r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on the medium (at any PH grater than 6.8) and the agar surrounding the bacteria remains relatively transparent.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24" y="3245822"/>
            <a:ext cx="3248025" cy="3372019"/>
          </a:xfrm>
        </p:spPr>
      </p:pic>
      <p:pic>
        <p:nvPicPr>
          <p:cNvPr id="5" name="9'">
            <a:hlinkClick r:id="" action="ppaction://media"/>
            <a:extLst>
              <a:ext uri="{FF2B5EF4-FFF2-40B4-BE49-F238E27FC236}">
                <a16:creationId xmlns:a16="http://schemas.microsoft.com/office/drawing/2014/main" id="{16195BE7-E94F-4999-B788-34B67948C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284" y="6130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703</Words>
  <Application>Microsoft Office PowerPoint</Application>
  <PresentationFormat>Widescreen</PresentationFormat>
  <Paragraphs>94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Berlin Sans FB Demi</vt:lpstr>
      <vt:lpstr>Bookman Old Style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Storage of MacConkey agar</vt:lpstr>
      <vt:lpstr>PowerPoint Presentation</vt:lpstr>
      <vt:lpstr>PowerPoint Presentation</vt:lpstr>
      <vt:lpstr>PowerPoint Presentation</vt:lpstr>
      <vt:lpstr>PowerPoint Presentation</vt:lpstr>
      <vt:lpstr>LF colony VS NLF colony</vt:lpstr>
      <vt:lpstr>Inhibition</vt:lpstr>
      <vt:lpstr>PowerPoint Presentation</vt:lpstr>
      <vt:lpstr>Variants of MacConkey agar</vt:lpstr>
      <vt:lpstr>1- MacConkey with Sorbitol (Sorbitol-containing MacConkey agar (SMAC))</vt:lpstr>
      <vt:lpstr>2- MacConkey without crystal violet and salt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Mahtab Kn</dc:creator>
  <cp:lastModifiedBy>Mahtab Kn</cp:lastModifiedBy>
  <cp:revision>100</cp:revision>
  <dcterms:created xsi:type="dcterms:W3CDTF">2022-05-11T05:33:23Z</dcterms:created>
  <dcterms:modified xsi:type="dcterms:W3CDTF">2024-07-19T15:30:59Z</dcterms:modified>
</cp:coreProperties>
</file>