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59" r:id="rId6"/>
    <p:sldId id="260" r:id="rId7"/>
    <p:sldId id="276" r:id="rId8"/>
    <p:sldId id="283" r:id="rId9"/>
    <p:sldId id="284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3" r:id="rId20"/>
    <p:sldId id="275" r:id="rId21"/>
    <p:sldId id="286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DB"/>
    <a:srgbClr val="26648B"/>
    <a:srgbClr val="E69DA4"/>
    <a:srgbClr val="29BAC5"/>
    <a:srgbClr val="4F8FBF"/>
    <a:srgbClr val="8FB2AC"/>
    <a:srgbClr val="E1E3BB"/>
    <a:srgbClr val="A0BFC2"/>
    <a:srgbClr val="9F9BB6"/>
    <a:srgbClr val="A6C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6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D1CF0-366F-478C-860C-163228B8749E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551198D-1956-4AF8-9B9C-AF68248D645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Pathophysiology </a:t>
          </a:r>
          <a:endParaRPr lang="en-US" b="1" dirty="0">
            <a:solidFill>
              <a:schemeClr val="bg1"/>
            </a:solidFill>
          </a:endParaRPr>
        </a:p>
      </dgm:t>
    </dgm:pt>
    <dgm:pt modelId="{5C33FCD0-AFC7-4982-92B4-0FF97B6561FC}" type="parTrans" cxnId="{05E57F8F-EF18-44D1-BBFC-97511CCEBB1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9FFBC3F-2A3B-47DB-AF05-4531A7546D1B}" type="sibTrans" cxnId="{05E57F8F-EF18-44D1-BBFC-97511CCEBB1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7EE163D-CC0A-4DA3-9A2D-2A18737CB535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 Narrow" panose="020B0606020202030204" pitchFamily="34" charset="0"/>
            </a:rPr>
            <a:t>GASTROINTESTINAL MOTILITY</a:t>
          </a:r>
        </a:p>
      </dgm:t>
    </dgm:pt>
    <dgm:pt modelId="{3C53BB13-23E8-42B5-88F9-6D78414C6817}" type="parTrans" cxnId="{C0207BCA-6685-4906-A557-C958C5FB26F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ACE8D32-6365-4CFB-8C20-DAFE2D7F0A13}" type="sibTrans" cxnId="{C0207BCA-6685-4906-A557-C958C5FB26F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B67B7C7-A609-43E7-99C0-7351260DE2BA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 Narrow" panose="020B0606020202030204" pitchFamily="34" charset="0"/>
            </a:rPr>
            <a:t>VISCERAL HYPERSENSITIVITY</a:t>
          </a:r>
        </a:p>
      </dgm:t>
    </dgm:pt>
    <dgm:pt modelId="{B1C379F8-D895-4FB1-ACB1-0EFCA90EABEA}" type="parTrans" cxnId="{220253A7-EADA-4041-A689-A28800842F6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C2A6CF2-6D3C-4E0B-A22D-310479643E32}" type="sibTrans" cxnId="{220253A7-EADA-4041-A689-A28800842F6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2D9397B-E4BB-4A6E-BFCF-7FB0EF938E04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 Narrow" panose="020B0606020202030204" pitchFamily="34" charset="0"/>
            </a:rPr>
            <a:t>INTESTINAL INFLAMMATION</a:t>
          </a:r>
        </a:p>
      </dgm:t>
    </dgm:pt>
    <dgm:pt modelId="{DA3BB58C-7207-444D-8E32-DA864275144C}" type="parTrans" cxnId="{04941CA0-CE56-42CE-826E-B434B396504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7EF9205-E254-4B91-B53B-F4C441B644C9}" type="sibTrans" cxnId="{04941CA0-CE56-42CE-826E-B434B396504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E6A7F29-50DD-4A85-9BF9-500BE0FFD67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E1D21AE-12FE-40B1-B72E-8FD6C7CC4C8F}" type="parTrans" cxnId="{5866F0D3-F1BC-46D9-9390-FC80B072636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A2BE7F6-0D85-470C-BC7E-72FA87BC53E2}" type="sibTrans" cxnId="{5866F0D3-F1BC-46D9-9390-FC80B072636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6B83EA9-04FE-413A-A148-9E138C5E98A0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  <a:latin typeface="Arial Narrow" panose="020B0606020202030204" pitchFamily="34" charset="0"/>
            </a:rPr>
            <a:t>POSTINFECTIOUS</a:t>
          </a:r>
          <a:endParaRPr lang="en-US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FFCE81B-75DB-4115-B828-B0592AE665E5}" type="parTrans" cxnId="{8A137FB2-1A30-4868-9B8E-39E6EB0906F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6B543B4-9CEF-4E2A-8B7E-5335942407DE}" type="sibTrans" cxnId="{8A137FB2-1A30-4868-9B8E-39E6EB0906F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F8BE8D8-462A-41FA-9555-B8BD13A4EB2F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 Narrow" panose="020B0606020202030204" pitchFamily="34" charset="0"/>
            </a:rPr>
            <a:t>ALTERATION INALTERATION IN FECAL MICROFLORA</a:t>
          </a:r>
        </a:p>
      </dgm:t>
    </dgm:pt>
    <dgm:pt modelId="{EBF15487-7F52-4306-AA40-883B61358B45}" type="parTrans" cxnId="{18DF9487-7300-46E1-AA0B-AAF1CE37E55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554F272-8DBD-45EF-B2AB-F3FEAC78DCE1}" type="sibTrans" cxnId="{18DF9487-7300-46E1-AA0B-AAF1CE37E55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7718CAD-31D6-4A9F-9A8C-4EE614F1C5E3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  <a:latin typeface="Arial Narrow" panose="020B0606020202030204" pitchFamily="34" charset="0"/>
            </a:rPr>
            <a:t>BACTERIAL OVERGROWTH</a:t>
          </a:r>
          <a:endParaRPr lang="en-US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52915E4-4EEF-4ED4-B760-EC781AEA577C}" type="parTrans" cxnId="{65C98DB8-029C-4E93-A63F-4DCF8E8F9A3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B5692F9-9AE1-4A65-8559-CF3FBE093659}" type="sibTrans" cxnId="{65C98DB8-029C-4E93-A63F-4DCF8E8F9A3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8CA1182-7702-4E27-9B8D-A65C87BAEC5F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  <a:latin typeface="Arial Narrow" panose="020B0606020202030204" pitchFamily="34" charset="0"/>
            </a:rPr>
            <a:t>FOOD SENSITIVITY</a:t>
          </a:r>
          <a:endParaRPr lang="en-US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B5B8EB0-FE50-4782-B858-576F7EA7AAD4}" type="parTrans" cxnId="{5A11CDB9-3B2D-457B-A032-368D8C78602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5FBFCBB-B1D2-480E-83B3-C54CE25D6DC7}" type="sibTrans" cxnId="{5A11CDB9-3B2D-457B-A032-368D8C78602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2DD5F62-A9D9-4507-8B49-226116735B19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  <a:latin typeface="Arial Narrow" panose="020B0606020202030204" pitchFamily="34" charset="0"/>
            </a:rPr>
            <a:t>GENETICS</a:t>
          </a:r>
          <a:endParaRPr lang="en-US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749B36B-7D1F-4CA9-8B7F-499F79E4BC01}" type="parTrans" cxnId="{14E6D556-D4B1-4745-BB78-2529B3C2BBD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457843E-CFF1-41C1-B792-0CEA687DE666}" type="sibTrans" cxnId="{14E6D556-D4B1-4745-BB78-2529B3C2BBD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01B7FBF-6D49-4E24-B3BC-808A36B8CD54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  <a:latin typeface="Arial Narrow" panose="020B0606020202030204" pitchFamily="34" charset="0"/>
            </a:rPr>
            <a:t>PSYCHOSOCIAL DYSFUNCTION</a:t>
          </a:r>
          <a:endParaRPr lang="en-US" sz="24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D22B5DD-2873-4591-9C67-228A855EB8AF}" type="parTrans" cxnId="{FF86A8B3-3F9D-4809-BE61-EF0D68131A1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0261533-849A-4F8E-ADFD-24B4FE2ABB4F}" type="sibTrans" cxnId="{FF86A8B3-3F9D-4809-BE61-EF0D68131A1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9885577-5C14-4DAB-B81C-56F1FF586758}" type="pres">
      <dgm:prSet presAssocID="{EF1D1CF0-366F-478C-860C-163228B8749E}" presName="vert0" presStyleCnt="0">
        <dgm:presLayoutVars>
          <dgm:dir/>
          <dgm:animOne val="branch"/>
          <dgm:animLvl val="lvl"/>
        </dgm:presLayoutVars>
      </dgm:prSet>
      <dgm:spPr/>
    </dgm:pt>
    <dgm:pt modelId="{9D6CBFA9-0DA3-4F8B-A5F5-6D28C07538FC}" type="pres">
      <dgm:prSet presAssocID="{1551198D-1956-4AF8-9B9C-AF68248D645C}" presName="thickLine" presStyleLbl="alignNode1" presStyleIdx="0" presStyleCnt="1"/>
      <dgm:spPr/>
    </dgm:pt>
    <dgm:pt modelId="{A5638F70-958F-414B-85B6-48591317CB4B}" type="pres">
      <dgm:prSet presAssocID="{1551198D-1956-4AF8-9B9C-AF68248D645C}" presName="horz1" presStyleCnt="0"/>
      <dgm:spPr/>
    </dgm:pt>
    <dgm:pt modelId="{10A4C6DC-F03E-467F-98B9-7FEAE9C8064F}" type="pres">
      <dgm:prSet presAssocID="{1551198D-1956-4AF8-9B9C-AF68248D645C}" presName="tx1" presStyleLbl="revTx" presStyleIdx="0" presStyleCnt="11" custScaleX="305676"/>
      <dgm:spPr/>
    </dgm:pt>
    <dgm:pt modelId="{131C1C1C-2C7D-47FC-9438-0E3175723600}" type="pres">
      <dgm:prSet presAssocID="{1551198D-1956-4AF8-9B9C-AF68248D645C}" presName="vert1" presStyleCnt="0"/>
      <dgm:spPr/>
    </dgm:pt>
    <dgm:pt modelId="{0A096E00-CF8D-40D3-A117-AA2824294692}" type="pres">
      <dgm:prSet presAssocID="{A7EE163D-CC0A-4DA3-9A2D-2A18737CB535}" presName="vertSpace2a" presStyleCnt="0"/>
      <dgm:spPr/>
    </dgm:pt>
    <dgm:pt modelId="{70955BC1-6F00-4EEB-B126-EF26705A7F5D}" type="pres">
      <dgm:prSet presAssocID="{A7EE163D-CC0A-4DA3-9A2D-2A18737CB535}" presName="horz2" presStyleCnt="0"/>
      <dgm:spPr/>
    </dgm:pt>
    <dgm:pt modelId="{A21ABB92-E045-4B28-A1B0-2286E2B169BB}" type="pres">
      <dgm:prSet presAssocID="{A7EE163D-CC0A-4DA3-9A2D-2A18737CB535}" presName="horzSpace2" presStyleCnt="0"/>
      <dgm:spPr/>
    </dgm:pt>
    <dgm:pt modelId="{580897FE-679E-4B71-AA4B-2091E49471AD}" type="pres">
      <dgm:prSet presAssocID="{A7EE163D-CC0A-4DA3-9A2D-2A18737CB535}" presName="tx2" presStyleLbl="revTx" presStyleIdx="1" presStyleCnt="11" custScaleX="193222"/>
      <dgm:spPr/>
    </dgm:pt>
    <dgm:pt modelId="{BAEE7A4B-36E3-494E-A5BD-334CF74AE68D}" type="pres">
      <dgm:prSet presAssocID="{A7EE163D-CC0A-4DA3-9A2D-2A18737CB535}" presName="vert2" presStyleCnt="0"/>
      <dgm:spPr/>
    </dgm:pt>
    <dgm:pt modelId="{03377E11-B5DF-4BDD-9650-329B8FAC9BE3}" type="pres">
      <dgm:prSet presAssocID="{A7EE163D-CC0A-4DA3-9A2D-2A18737CB535}" presName="thinLine2b" presStyleLbl="callout" presStyleIdx="0" presStyleCnt="9"/>
      <dgm:spPr/>
    </dgm:pt>
    <dgm:pt modelId="{E3FBD7E7-EF9C-4E8D-A737-6FFC5DEF1EB4}" type="pres">
      <dgm:prSet presAssocID="{A7EE163D-CC0A-4DA3-9A2D-2A18737CB535}" presName="vertSpace2b" presStyleCnt="0"/>
      <dgm:spPr/>
    </dgm:pt>
    <dgm:pt modelId="{A53C23F6-E52E-4FF9-ACD1-DC0CAE21F808}" type="pres">
      <dgm:prSet presAssocID="{3B67B7C7-A609-43E7-99C0-7351260DE2BA}" presName="horz2" presStyleCnt="0"/>
      <dgm:spPr/>
    </dgm:pt>
    <dgm:pt modelId="{0A0452B1-568B-4815-A2D0-485DAFA0E02C}" type="pres">
      <dgm:prSet presAssocID="{3B67B7C7-A609-43E7-99C0-7351260DE2BA}" presName="horzSpace2" presStyleCnt="0"/>
      <dgm:spPr/>
    </dgm:pt>
    <dgm:pt modelId="{BE6E8414-2A4A-4CCE-9099-3E1852251F2E}" type="pres">
      <dgm:prSet presAssocID="{3B67B7C7-A609-43E7-99C0-7351260DE2BA}" presName="tx2" presStyleLbl="revTx" presStyleIdx="2" presStyleCnt="11" custScaleX="193222"/>
      <dgm:spPr/>
    </dgm:pt>
    <dgm:pt modelId="{C7065716-AE2D-4F8B-BD77-A3B8188C7314}" type="pres">
      <dgm:prSet presAssocID="{3B67B7C7-A609-43E7-99C0-7351260DE2BA}" presName="vert2" presStyleCnt="0"/>
      <dgm:spPr/>
    </dgm:pt>
    <dgm:pt modelId="{5C3394FC-9CA0-49A9-8A92-60C211084630}" type="pres">
      <dgm:prSet presAssocID="{3B67B7C7-A609-43E7-99C0-7351260DE2BA}" presName="thinLine2b" presStyleLbl="callout" presStyleIdx="1" presStyleCnt="9"/>
      <dgm:spPr/>
    </dgm:pt>
    <dgm:pt modelId="{15A11D83-6CA1-475B-8C61-F172287FD9EB}" type="pres">
      <dgm:prSet presAssocID="{3B67B7C7-A609-43E7-99C0-7351260DE2BA}" presName="vertSpace2b" presStyleCnt="0"/>
      <dgm:spPr/>
    </dgm:pt>
    <dgm:pt modelId="{952F6A64-A3BF-434F-808E-A5E93B4ACBFE}" type="pres">
      <dgm:prSet presAssocID="{12D9397B-E4BB-4A6E-BFCF-7FB0EF938E04}" presName="horz2" presStyleCnt="0"/>
      <dgm:spPr/>
    </dgm:pt>
    <dgm:pt modelId="{B37A1177-EAA4-491C-8FF9-3C21D872A4C4}" type="pres">
      <dgm:prSet presAssocID="{12D9397B-E4BB-4A6E-BFCF-7FB0EF938E04}" presName="horzSpace2" presStyleCnt="0"/>
      <dgm:spPr/>
    </dgm:pt>
    <dgm:pt modelId="{5228A45E-3104-4152-97DD-7D1B353B28B2}" type="pres">
      <dgm:prSet presAssocID="{12D9397B-E4BB-4A6E-BFCF-7FB0EF938E04}" presName="tx2" presStyleLbl="revTx" presStyleIdx="3" presStyleCnt="11" custScaleX="193222"/>
      <dgm:spPr/>
    </dgm:pt>
    <dgm:pt modelId="{12BE29F6-42EB-4161-997C-40186D7956E8}" type="pres">
      <dgm:prSet presAssocID="{12D9397B-E4BB-4A6E-BFCF-7FB0EF938E04}" presName="vert2" presStyleCnt="0"/>
      <dgm:spPr/>
    </dgm:pt>
    <dgm:pt modelId="{89A01DA2-8C33-4291-A1B4-11F6E3093C05}" type="pres">
      <dgm:prSet presAssocID="{FE6A7F29-50DD-4A85-9BF9-500BE0FFD679}" presName="horz3" presStyleCnt="0"/>
      <dgm:spPr/>
    </dgm:pt>
    <dgm:pt modelId="{5069DEF1-2835-4CD4-87A2-A3FEF22755AA}" type="pres">
      <dgm:prSet presAssocID="{FE6A7F29-50DD-4A85-9BF9-500BE0FFD679}" presName="horzSpace3" presStyleCnt="0"/>
      <dgm:spPr/>
    </dgm:pt>
    <dgm:pt modelId="{2919004B-1E1C-48F6-91D9-07CFA8634106}" type="pres">
      <dgm:prSet presAssocID="{FE6A7F29-50DD-4A85-9BF9-500BE0FFD679}" presName="tx3" presStyleLbl="revTx" presStyleIdx="4" presStyleCnt="11"/>
      <dgm:spPr/>
    </dgm:pt>
    <dgm:pt modelId="{D05E4B98-2D06-4F24-8764-A183C799BC1B}" type="pres">
      <dgm:prSet presAssocID="{FE6A7F29-50DD-4A85-9BF9-500BE0FFD679}" presName="vert3" presStyleCnt="0"/>
      <dgm:spPr/>
    </dgm:pt>
    <dgm:pt modelId="{5617D397-97E0-4B97-B219-B6FE59875647}" type="pres">
      <dgm:prSet presAssocID="{12D9397B-E4BB-4A6E-BFCF-7FB0EF938E04}" presName="thinLine2b" presStyleLbl="callout" presStyleIdx="2" presStyleCnt="9"/>
      <dgm:spPr/>
    </dgm:pt>
    <dgm:pt modelId="{DA245651-6F4A-40F9-946A-02ACEC6AD0C9}" type="pres">
      <dgm:prSet presAssocID="{12D9397B-E4BB-4A6E-BFCF-7FB0EF938E04}" presName="vertSpace2b" presStyleCnt="0"/>
      <dgm:spPr/>
    </dgm:pt>
    <dgm:pt modelId="{E9225324-4273-47B8-9F21-AE83337BC3E0}" type="pres">
      <dgm:prSet presAssocID="{06B83EA9-04FE-413A-A148-9E138C5E98A0}" presName="horz2" presStyleCnt="0"/>
      <dgm:spPr/>
    </dgm:pt>
    <dgm:pt modelId="{9B48C72E-6066-4A2C-8087-5DCEAE5A1732}" type="pres">
      <dgm:prSet presAssocID="{06B83EA9-04FE-413A-A148-9E138C5E98A0}" presName="horzSpace2" presStyleCnt="0"/>
      <dgm:spPr/>
    </dgm:pt>
    <dgm:pt modelId="{D064BAD1-6903-4627-8E78-54329FE02DCF}" type="pres">
      <dgm:prSet presAssocID="{06B83EA9-04FE-413A-A148-9E138C5E98A0}" presName="tx2" presStyleLbl="revTx" presStyleIdx="5" presStyleCnt="11" custScaleX="193222"/>
      <dgm:spPr/>
    </dgm:pt>
    <dgm:pt modelId="{1681AC83-91F8-4E88-BC4E-EF8A3F950892}" type="pres">
      <dgm:prSet presAssocID="{06B83EA9-04FE-413A-A148-9E138C5E98A0}" presName="vert2" presStyleCnt="0"/>
      <dgm:spPr/>
    </dgm:pt>
    <dgm:pt modelId="{348D5C5A-D113-4EE6-BB3E-D70F3C1ED36E}" type="pres">
      <dgm:prSet presAssocID="{06B83EA9-04FE-413A-A148-9E138C5E98A0}" presName="thinLine2b" presStyleLbl="callout" presStyleIdx="3" presStyleCnt="9"/>
      <dgm:spPr/>
    </dgm:pt>
    <dgm:pt modelId="{EBAA2E47-0BE3-4DB2-B3B8-9E06599C44EA}" type="pres">
      <dgm:prSet presAssocID="{06B83EA9-04FE-413A-A148-9E138C5E98A0}" presName="vertSpace2b" presStyleCnt="0"/>
      <dgm:spPr/>
    </dgm:pt>
    <dgm:pt modelId="{80A43B38-C358-4184-9FDD-1EDBA4B05E29}" type="pres">
      <dgm:prSet presAssocID="{9F8BE8D8-462A-41FA-9555-B8BD13A4EB2F}" presName="horz2" presStyleCnt="0"/>
      <dgm:spPr/>
    </dgm:pt>
    <dgm:pt modelId="{8C209942-6868-4F4C-B850-DA870258F8AA}" type="pres">
      <dgm:prSet presAssocID="{9F8BE8D8-462A-41FA-9555-B8BD13A4EB2F}" presName="horzSpace2" presStyleCnt="0"/>
      <dgm:spPr/>
    </dgm:pt>
    <dgm:pt modelId="{ED8F618A-5530-40EF-AAD4-5A98C93B3424}" type="pres">
      <dgm:prSet presAssocID="{9F8BE8D8-462A-41FA-9555-B8BD13A4EB2F}" presName="tx2" presStyleLbl="revTx" presStyleIdx="6" presStyleCnt="11" custScaleX="276167"/>
      <dgm:spPr/>
    </dgm:pt>
    <dgm:pt modelId="{12F535B7-0F38-4899-93BD-7D87547585D4}" type="pres">
      <dgm:prSet presAssocID="{9F8BE8D8-462A-41FA-9555-B8BD13A4EB2F}" presName="vert2" presStyleCnt="0"/>
      <dgm:spPr/>
    </dgm:pt>
    <dgm:pt modelId="{4293C7F4-F4C3-4450-8CB1-7A0AD2E6CA99}" type="pres">
      <dgm:prSet presAssocID="{9F8BE8D8-462A-41FA-9555-B8BD13A4EB2F}" presName="thinLine2b" presStyleLbl="callout" presStyleIdx="4" presStyleCnt="9"/>
      <dgm:spPr/>
    </dgm:pt>
    <dgm:pt modelId="{C1D63AB0-8482-4DEC-8BFB-A8CFBF5CBE3D}" type="pres">
      <dgm:prSet presAssocID="{9F8BE8D8-462A-41FA-9555-B8BD13A4EB2F}" presName="vertSpace2b" presStyleCnt="0"/>
      <dgm:spPr/>
    </dgm:pt>
    <dgm:pt modelId="{E8F922A5-7083-4544-BC80-5519555896B1}" type="pres">
      <dgm:prSet presAssocID="{E7718CAD-31D6-4A9F-9A8C-4EE614F1C5E3}" presName="horz2" presStyleCnt="0"/>
      <dgm:spPr/>
    </dgm:pt>
    <dgm:pt modelId="{BC772A28-8974-4E04-99E5-8314760929C9}" type="pres">
      <dgm:prSet presAssocID="{E7718CAD-31D6-4A9F-9A8C-4EE614F1C5E3}" presName="horzSpace2" presStyleCnt="0"/>
      <dgm:spPr/>
    </dgm:pt>
    <dgm:pt modelId="{D44202CD-594E-4CCB-ABD3-F3F608D207A7}" type="pres">
      <dgm:prSet presAssocID="{E7718CAD-31D6-4A9F-9A8C-4EE614F1C5E3}" presName="tx2" presStyleLbl="revTx" presStyleIdx="7" presStyleCnt="11" custScaleX="193222"/>
      <dgm:spPr/>
    </dgm:pt>
    <dgm:pt modelId="{D5BB6B3B-966F-451F-A988-16CF38B1A01D}" type="pres">
      <dgm:prSet presAssocID="{E7718CAD-31D6-4A9F-9A8C-4EE614F1C5E3}" presName="vert2" presStyleCnt="0"/>
      <dgm:spPr/>
    </dgm:pt>
    <dgm:pt modelId="{CAFB93D1-E28C-4BDD-8AC7-67440D678833}" type="pres">
      <dgm:prSet presAssocID="{E7718CAD-31D6-4A9F-9A8C-4EE614F1C5E3}" presName="thinLine2b" presStyleLbl="callout" presStyleIdx="5" presStyleCnt="9"/>
      <dgm:spPr/>
    </dgm:pt>
    <dgm:pt modelId="{CA5E8590-6566-441D-B20F-AF43115504BA}" type="pres">
      <dgm:prSet presAssocID="{E7718CAD-31D6-4A9F-9A8C-4EE614F1C5E3}" presName="vertSpace2b" presStyleCnt="0"/>
      <dgm:spPr/>
    </dgm:pt>
    <dgm:pt modelId="{E5219C55-6F71-4FD6-9D70-1B7C9CD05D05}" type="pres">
      <dgm:prSet presAssocID="{78CA1182-7702-4E27-9B8D-A65C87BAEC5F}" presName="horz2" presStyleCnt="0"/>
      <dgm:spPr/>
    </dgm:pt>
    <dgm:pt modelId="{DC02CBAB-0840-4BC7-A520-B2A22C40E2F7}" type="pres">
      <dgm:prSet presAssocID="{78CA1182-7702-4E27-9B8D-A65C87BAEC5F}" presName="horzSpace2" presStyleCnt="0"/>
      <dgm:spPr/>
    </dgm:pt>
    <dgm:pt modelId="{8028BE14-D1E8-4471-BB91-D2E8DBF288BF}" type="pres">
      <dgm:prSet presAssocID="{78CA1182-7702-4E27-9B8D-A65C87BAEC5F}" presName="tx2" presStyleLbl="revTx" presStyleIdx="8" presStyleCnt="11" custScaleX="193222"/>
      <dgm:spPr/>
    </dgm:pt>
    <dgm:pt modelId="{573B6AF0-0C85-4855-9C3E-CE7F0D217341}" type="pres">
      <dgm:prSet presAssocID="{78CA1182-7702-4E27-9B8D-A65C87BAEC5F}" presName="vert2" presStyleCnt="0"/>
      <dgm:spPr/>
    </dgm:pt>
    <dgm:pt modelId="{6175B471-9EA3-4637-97B8-4F941DB2E137}" type="pres">
      <dgm:prSet presAssocID="{78CA1182-7702-4E27-9B8D-A65C87BAEC5F}" presName="thinLine2b" presStyleLbl="callout" presStyleIdx="6" presStyleCnt="9"/>
      <dgm:spPr/>
    </dgm:pt>
    <dgm:pt modelId="{4B2EA698-3104-42AF-BA56-C07F7D8D3153}" type="pres">
      <dgm:prSet presAssocID="{78CA1182-7702-4E27-9B8D-A65C87BAEC5F}" presName="vertSpace2b" presStyleCnt="0"/>
      <dgm:spPr/>
    </dgm:pt>
    <dgm:pt modelId="{D003DCC3-5DB4-4299-A996-405D8537BECB}" type="pres">
      <dgm:prSet presAssocID="{22DD5F62-A9D9-4507-8B49-226116735B19}" presName="horz2" presStyleCnt="0"/>
      <dgm:spPr/>
    </dgm:pt>
    <dgm:pt modelId="{2FC83688-28BF-4F3A-AA3A-FFD0058A116E}" type="pres">
      <dgm:prSet presAssocID="{22DD5F62-A9D9-4507-8B49-226116735B19}" presName="horzSpace2" presStyleCnt="0"/>
      <dgm:spPr/>
    </dgm:pt>
    <dgm:pt modelId="{6F0B7719-9778-4E77-9270-A313D0F12EC4}" type="pres">
      <dgm:prSet presAssocID="{22DD5F62-A9D9-4507-8B49-226116735B19}" presName="tx2" presStyleLbl="revTx" presStyleIdx="9" presStyleCnt="11" custScaleX="193222"/>
      <dgm:spPr/>
    </dgm:pt>
    <dgm:pt modelId="{19894455-C497-42E1-B2DB-A4F764745242}" type="pres">
      <dgm:prSet presAssocID="{22DD5F62-A9D9-4507-8B49-226116735B19}" presName="vert2" presStyleCnt="0"/>
      <dgm:spPr/>
    </dgm:pt>
    <dgm:pt modelId="{0A223818-8439-45A5-BAAC-BF2ACF71142A}" type="pres">
      <dgm:prSet presAssocID="{22DD5F62-A9D9-4507-8B49-226116735B19}" presName="thinLine2b" presStyleLbl="callout" presStyleIdx="7" presStyleCnt="9"/>
      <dgm:spPr/>
    </dgm:pt>
    <dgm:pt modelId="{DFF28D80-C865-42AD-8DAD-529014758497}" type="pres">
      <dgm:prSet presAssocID="{22DD5F62-A9D9-4507-8B49-226116735B19}" presName="vertSpace2b" presStyleCnt="0"/>
      <dgm:spPr/>
    </dgm:pt>
    <dgm:pt modelId="{04A1915F-48C1-40BF-B62B-52CAEBD089FE}" type="pres">
      <dgm:prSet presAssocID="{B01B7FBF-6D49-4E24-B3BC-808A36B8CD54}" presName="horz2" presStyleCnt="0"/>
      <dgm:spPr/>
    </dgm:pt>
    <dgm:pt modelId="{E43EC4B7-FD27-4668-9D74-99E49AF5785F}" type="pres">
      <dgm:prSet presAssocID="{B01B7FBF-6D49-4E24-B3BC-808A36B8CD54}" presName="horzSpace2" presStyleCnt="0"/>
      <dgm:spPr/>
    </dgm:pt>
    <dgm:pt modelId="{801451E0-FCFA-4FBC-A0AC-8545FF8795B9}" type="pres">
      <dgm:prSet presAssocID="{B01B7FBF-6D49-4E24-B3BC-808A36B8CD54}" presName="tx2" presStyleLbl="revTx" presStyleIdx="10" presStyleCnt="11" custScaleX="193222"/>
      <dgm:spPr/>
    </dgm:pt>
    <dgm:pt modelId="{5A8CC8D7-DF6B-40CB-B43D-974E3452D137}" type="pres">
      <dgm:prSet presAssocID="{B01B7FBF-6D49-4E24-B3BC-808A36B8CD54}" presName="vert2" presStyleCnt="0"/>
      <dgm:spPr/>
    </dgm:pt>
    <dgm:pt modelId="{BD5E072B-B43B-4AE1-A1B3-1118DE31900E}" type="pres">
      <dgm:prSet presAssocID="{B01B7FBF-6D49-4E24-B3BC-808A36B8CD54}" presName="thinLine2b" presStyleLbl="callout" presStyleIdx="8" presStyleCnt="9"/>
      <dgm:spPr/>
    </dgm:pt>
    <dgm:pt modelId="{3C5F125C-4EF3-45DA-89C8-B00A128EFCFB}" type="pres">
      <dgm:prSet presAssocID="{B01B7FBF-6D49-4E24-B3BC-808A36B8CD54}" presName="vertSpace2b" presStyleCnt="0"/>
      <dgm:spPr/>
    </dgm:pt>
  </dgm:ptLst>
  <dgm:cxnLst>
    <dgm:cxn modelId="{03CF4B01-0C9C-4EDF-A9BB-4B6F37FDBF0B}" type="presOf" srcId="{FE6A7F29-50DD-4A85-9BF9-500BE0FFD679}" destId="{2919004B-1E1C-48F6-91D9-07CFA8634106}" srcOrd="0" destOrd="0" presId="urn:microsoft.com/office/officeart/2008/layout/LinedList"/>
    <dgm:cxn modelId="{56747B0A-E2DB-402C-BCDB-23E7E0871FBF}" type="presOf" srcId="{22DD5F62-A9D9-4507-8B49-226116735B19}" destId="{6F0B7719-9778-4E77-9270-A313D0F12EC4}" srcOrd="0" destOrd="0" presId="urn:microsoft.com/office/officeart/2008/layout/LinedList"/>
    <dgm:cxn modelId="{67A6B512-FBDD-4FFB-92BB-18359ABFEA7F}" type="presOf" srcId="{06B83EA9-04FE-413A-A148-9E138C5E98A0}" destId="{D064BAD1-6903-4627-8E78-54329FE02DCF}" srcOrd="0" destOrd="0" presId="urn:microsoft.com/office/officeart/2008/layout/LinedList"/>
    <dgm:cxn modelId="{9117622D-C7AC-4962-A765-7FB1E859D6AE}" type="presOf" srcId="{1551198D-1956-4AF8-9B9C-AF68248D645C}" destId="{10A4C6DC-F03E-467F-98B9-7FEAE9C8064F}" srcOrd="0" destOrd="0" presId="urn:microsoft.com/office/officeart/2008/layout/LinedList"/>
    <dgm:cxn modelId="{E8564A2D-B207-4063-BE75-42CE14B79685}" type="presOf" srcId="{3B67B7C7-A609-43E7-99C0-7351260DE2BA}" destId="{BE6E8414-2A4A-4CCE-9099-3E1852251F2E}" srcOrd="0" destOrd="0" presId="urn:microsoft.com/office/officeart/2008/layout/LinedList"/>
    <dgm:cxn modelId="{8053012F-DFBB-4B28-A92B-CDA1B79BB77B}" type="presOf" srcId="{B01B7FBF-6D49-4E24-B3BC-808A36B8CD54}" destId="{801451E0-FCFA-4FBC-A0AC-8545FF8795B9}" srcOrd="0" destOrd="0" presId="urn:microsoft.com/office/officeart/2008/layout/LinedList"/>
    <dgm:cxn modelId="{1F083740-29D6-4754-9367-A6E3AC55620B}" type="presOf" srcId="{EF1D1CF0-366F-478C-860C-163228B8749E}" destId="{C9885577-5C14-4DAB-B81C-56F1FF586758}" srcOrd="0" destOrd="0" presId="urn:microsoft.com/office/officeart/2008/layout/LinedList"/>
    <dgm:cxn modelId="{46510D5C-1F1C-4534-8A97-EBD2BF2A06BE}" type="presOf" srcId="{A7EE163D-CC0A-4DA3-9A2D-2A18737CB535}" destId="{580897FE-679E-4B71-AA4B-2091E49471AD}" srcOrd="0" destOrd="0" presId="urn:microsoft.com/office/officeart/2008/layout/LinedList"/>
    <dgm:cxn modelId="{1103C464-AC39-4464-A939-19AAEDCF5009}" type="presOf" srcId="{12D9397B-E4BB-4A6E-BFCF-7FB0EF938E04}" destId="{5228A45E-3104-4152-97DD-7D1B353B28B2}" srcOrd="0" destOrd="0" presId="urn:microsoft.com/office/officeart/2008/layout/LinedList"/>
    <dgm:cxn modelId="{14E6D556-D4B1-4745-BB78-2529B3C2BBD7}" srcId="{1551198D-1956-4AF8-9B9C-AF68248D645C}" destId="{22DD5F62-A9D9-4507-8B49-226116735B19}" srcOrd="7" destOrd="0" parTransId="{A749B36B-7D1F-4CA9-8B7F-499F79E4BC01}" sibTransId="{F457843E-CFF1-41C1-B792-0CEA687DE666}"/>
    <dgm:cxn modelId="{0297897D-EE88-4369-8C9B-8F0E5D9FEB33}" type="presOf" srcId="{9F8BE8D8-462A-41FA-9555-B8BD13A4EB2F}" destId="{ED8F618A-5530-40EF-AAD4-5A98C93B3424}" srcOrd="0" destOrd="0" presId="urn:microsoft.com/office/officeart/2008/layout/LinedList"/>
    <dgm:cxn modelId="{746F7B83-D08A-4E5E-83BF-505C5922F04F}" type="presOf" srcId="{78CA1182-7702-4E27-9B8D-A65C87BAEC5F}" destId="{8028BE14-D1E8-4471-BB91-D2E8DBF288BF}" srcOrd="0" destOrd="0" presId="urn:microsoft.com/office/officeart/2008/layout/LinedList"/>
    <dgm:cxn modelId="{18DF9487-7300-46E1-AA0B-AAF1CE37E551}" srcId="{1551198D-1956-4AF8-9B9C-AF68248D645C}" destId="{9F8BE8D8-462A-41FA-9555-B8BD13A4EB2F}" srcOrd="4" destOrd="0" parTransId="{EBF15487-7F52-4306-AA40-883B61358B45}" sibTransId="{9554F272-8DBD-45EF-B2AB-F3FEAC78DCE1}"/>
    <dgm:cxn modelId="{BED2C489-2259-4F53-8EE2-DF31D0ECE820}" type="presOf" srcId="{E7718CAD-31D6-4A9F-9A8C-4EE614F1C5E3}" destId="{D44202CD-594E-4CCB-ABD3-F3F608D207A7}" srcOrd="0" destOrd="0" presId="urn:microsoft.com/office/officeart/2008/layout/LinedList"/>
    <dgm:cxn modelId="{05E57F8F-EF18-44D1-BBFC-97511CCEBB12}" srcId="{EF1D1CF0-366F-478C-860C-163228B8749E}" destId="{1551198D-1956-4AF8-9B9C-AF68248D645C}" srcOrd="0" destOrd="0" parTransId="{5C33FCD0-AFC7-4982-92B4-0FF97B6561FC}" sibTransId="{D9FFBC3F-2A3B-47DB-AF05-4531A7546D1B}"/>
    <dgm:cxn modelId="{04941CA0-CE56-42CE-826E-B434B3965044}" srcId="{1551198D-1956-4AF8-9B9C-AF68248D645C}" destId="{12D9397B-E4BB-4A6E-BFCF-7FB0EF938E04}" srcOrd="2" destOrd="0" parTransId="{DA3BB58C-7207-444D-8E32-DA864275144C}" sibTransId="{27EF9205-E254-4B91-B53B-F4C441B644C9}"/>
    <dgm:cxn modelId="{220253A7-EADA-4041-A689-A28800842F62}" srcId="{1551198D-1956-4AF8-9B9C-AF68248D645C}" destId="{3B67B7C7-A609-43E7-99C0-7351260DE2BA}" srcOrd="1" destOrd="0" parTransId="{B1C379F8-D895-4FB1-ACB1-0EFCA90EABEA}" sibTransId="{5C2A6CF2-6D3C-4E0B-A22D-310479643E32}"/>
    <dgm:cxn modelId="{8A137FB2-1A30-4868-9B8E-39E6EB0906F7}" srcId="{1551198D-1956-4AF8-9B9C-AF68248D645C}" destId="{06B83EA9-04FE-413A-A148-9E138C5E98A0}" srcOrd="3" destOrd="0" parTransId="{DFFCE81B-75DB-4115-B828-B0592AE665E5}" sibTransId="{06B543B4-9CEF-4E2A-8B7E-5335942407DE}"/>
    <dgm:cxn modelId="{FF86A8B3-3F9D-4809-BE61-EF0D68131A14}" srcId="{1551198D-1956-4AF8-9B9C-AF68248D645C}" destId="{B01B7FBF-6D49-4E24-B3BC-808A36B8CD54}" srcOrd="8" destOrd="0" parTransId="{ED22B5DD-2873-4591-9C67-228A855EB8AF}" sibTransId="{B0261533-849A-4F8E-ADFD-24B4FE2ABB4F}"/>
    <dgm:cxn modelId="{65C98DB8-029C-4E93-A63F-4DCF8E8F9A33}" srcId="{1551198D-1956-4AF8-9B9C-AF68248D645C}" destId="{E7718CAD-31D6-4A9F-9A8C-4EE614F1C5E3}" srcOrd="5" destOrd="0" parTransId="{852915E4-4EEF-4ED4-B760-EC781AEA577C}" sibTransId="{6B5692F9-9AE1-4A65-8559-CF3FBE093659}"/>
    <dgm:cxn modelId="{5A11CDB9-3B2D-457B-A032-368D8C78602D}" srcId="{1551198D-1956-4AF8-9B9C-AF68248D645C}" destId="{78CA1182-7702-4E27-9B8D-A65C87BAEC5F}" srcOrd="6" destOrd="0" parTransId="{7B5B8EB0-FE50-4782-B858-576F7EA7AAD4}" sibTransId="{B5FBFCBB-B1D2-480E-83B3-C54CE25D6DC7}"/>
    <dgm:cxn modelId="{C0207BCA-6685-4906-A557-C958C5FB26FC}" srcId="{1551198D-1956-4AF8-9B9C-AF68248D645C}" destId="{A7EE163D-CC0A-4DA3-9A2D-2A18737CB535}" srcOrd="0" destOrd="0" parTransId="{3C53BB13-23E8-42B5-88F9-6D78414C6817}" sibTransId="{5ACE8D32-6365-4CFB-8C20-DAFE2D7F0A13}"/>
    <dgm:cxn modelId="{5866F0D3-F1BC-46D9-9390-FC80B0726364}" srcId="{12D9397B-E4BB-4A6E-BFCF-7FB0EF938E04}" destId="{FE6A7F29-50DD-4A85-9BF9-500BE0FFD679}" srcOrd="0" destOrd="0" parTransId="{CE1D21AE-12FE-40B1-B72E-8FD6C7CC4C8F}" sibTransId="{2A2BE7F6-0D85-470C-BC7E-72FA87BC53E2}"/>
    <dgm:cxn modelId="{A9DAB10D-881F-4DCD-8EAD-627A9B1F7EED}" type="presParOf" srcId="{C9885577-5C14-4DAB-B81C-56F1FF586758}" destId="{9D6CBFA9-0DA3-4F8B-A5F5-6D28C07538FC}" srcOrd="0" destOrd="0" presId="urn:microsoft.com/office/officeart/2008/layout/LinedList"/>
    <dgm:cxn modelId="{EE809F58-2867-40A6-8339-6D8C6B802DA9}" type="presParOf" srcId="{C9885577-5C14-4DAB-B81C-56F1FF586758}" destId="{A5638F70-958F-414B-85B6-48591317CB4B}" srcOrd="1" destOrd="0" presId="urn:microsoft.com/office/officeart/2008/layout/LinedList"/>
    <dgm:cxn modelId="{312620FF-D5C3-4E75-9539-54B6369062B7}" type="presParOf" srcId="{A5638F70-958F-414B-85B6-48591317CB4B}" destId="{10A4C6DC-F03E-467F-98B9-7FEAE9C8064F}" srcOrd="0" destOrd="0" presId="urn:microsoft.com/office/officeart/2008/layout/LinedList"/>
    <dgm:cxn modelId="{026320B0-F56A-41A8-B31A-15B8DCAF6EE0}" type="presParOf" srcId="{A5638F70-958F-414B-85B6-48591317CB4B}" destId="{131C1C1C-2C7D-47FC-9438-0E3175723600}" srcOrd="1" destOrd="0" presId="urn:microsoft.com/office/officeart/2008/layout/LinedList"/>
    <dgm:cxn modelId="{5F3565B9-D4DD-401C-950E-9D90788BBDA6}" type="presParOf" srcId="{131C1C1C-2C7D-47FC-9438-0E3175723600}" destId="{0A096E00-CF8D-40D3-A117-AA2824294692}" srcOrd="0" destOrd="0" presId="urn:microsoft.com/office/officeart/2008/layout/LinedList"/>
    <dgm:cxn modelId="{6BE64981-90CA-43D8-AF1A-EF73CFE0A4AE}" type="presParOf" srcId="{131C1C1C-2C7D-47FC-9438-0E3175723600}" destId="{70955BC1-6F00-4EEB-B126-EF26705A7F5D}" srcOrd="1" destOrd="0" presId="urn:microsoft.com/office/officeart/2008/layout/LinedList"/>
    <dgm:cxn modelId="{BA942B60-683C-432E-A54C-8F801E5CBD60}" type="presParOf" srcId="{70955BC1-6F00-4EEB-B126-EF26705A7F5D}" destId="{A21ABB92-E045-4B28-A1B0-2286E2B169BB}" srcOrd="0" destOrd="0" presId="urn:microsoft.com/office/officeart/2008/layout/LinedList"/>
    <dgm:cxn modelId="{C05078B8-C1CF-48D9-BDE4-2EABBEDD2083}" type="presParOf" srcId="{70955BC1-6F00-4EEB-B126-EF26705A7F5D}" destId="{580897FE-679E-4B71-AA4B-2091E49471AD}" srcOrd="1" destOrd="0" presId="urn:microsoft.com/office/officeart/2008/layout/LinedList"/>
    <dgm:cxn modelId="{5ACDF279-2C5A-404A-876C-D2B75161B376}" type="presParOf" srcId="{70955BC1-6F00-4EEB-B126-EF26705A7F5D}" destId="{BAEE7A4B-36E3-494E-A5BD-334CF74AE68D}" srcOrd="2" destOrd="0" presId="urn:microsoft.com/office/officeart/2008/layout/LinedList"/>
    <dgm:cxn modelId="{AAC54830-DEB1-4FF2-83B0-142E5AF44D11}" type="presParOf" srcId="{131C1C1C-2C7D-47FC-9438-0E3175723600}" destId="{03377E11-B5DF-4BDD-9650-329B8FAC9BE3}" srcOrd="2" destOrd="0" presId="urn:microsoft.com/office/officeart/2008/layout/LinedList"/>
    <dgm:cxn modelId="{6375D32C-5D4B-4D04-8F16-0060D845748E}" type="presParOf" srcId="{131C1C1C-2C7D-47FC-9438-0E3175723600}" destId="{E3FBD7E7-EF9C-4E8D-A737-6FFC5DEF1EB4}" srcOrd="3" destOrd="0" presId="urn:microsoft.com/office/officeart/2008/layout/LinedList"/>
    <dgm:cxn modelId="{B6AF116D-CCD0-4574-92F5-21543B0C176C}" type="presParOf" srcId="{131C1C1C-2C7D-47FC-9438-0E3175723600}" destId="{A53C23F6-E52E-4FF9-ACD1-DC0CAE21F808}" srcOrd="4" destOrd="0" presId="urn:microsoft.com/office/officeart/2008/layout/LinedList"/>
    <dgm:cxn modelId="{836D389C-C4B3-4A92-B1A1-709A14B92EB3}" type="presParOf" srcId="{A53C23F6-E52E-4FF9-ACD1-DC0CAE21F808}" destId="{0A0452B1-568B-4815-A2D0-485DAFA0E02C}" srcOrd="0" destOrd="0" presId="urn:microsoft.com/office/officeart/2008/layout/LinedList"/>
    <dgm:cxn modelId="{BE11ABF7-E748-4793-B3AF-E08280AC04B3}" type="presParOf" srcId="{A53C23F6-E52E-4FF9-ACD1-DC0CAE21F808}" destId="{BE6E8414-2A4A-4CCE-9099-3E1852251F2E}" srcOrd="1" destOrd="0" presId="urn:microsoft.com/office/officeart/2008/layout/LinedList"/>
    <dgm:cxn modelId="{FE3166F3-7260-44A1-8D8F-2CC680418417}" type="presParOf" srcId="{A53C23F6-E52E-4FF9-ACD1-DC0CAE21F808}" destId="{C7065716-AE2D-4F8B-BD77-A3B8188C7314}" srcOrd="2" destOrd="0" presId="urn:microsoft.com/office/officeart/2008/layout/LinedList"/>
    <dgm:cxn modelId="{C3031570-4994-4F96-97EF-544A0E7B20C8}" type="presParOf" srcId="{131C1C1C-2C7D-47FC-9438-0E3175723600}" destId="{5C3394FC-9CA0-49A9-8A92-60C211084630}" srcOrd="5" destOrd="0" presId="urn:microsoft.com/office/officeart/2008/layout/LinedList"/>
    <dgm:cxn modelId="{A8806EFA-DB3E-4A4D-86EA-EC5066C04B2E}" type="presParOf" srcId="{131C1C1C-2C7D-47FC-9438-0E3175723600}" destId="{15A11D83-6CA1-475B-8C61-F172287FD9EB}" srcOrd="6" destOrd="0" presId="urn:microsoft.com/office/officeart/2008/layout/LinedList"/>
    <dgm:cxn modelId="{BE65AC44-0BAA-47FD-AB86-7D207B181D7F}" type="presParOf" srcId="{131C1C1C-2C7D-47FC-9438-0E3175723600}" destId="{952F6A64-A3BF-434F-808E-A5E93B4ACBFE}" srcOrd="7" destOrd="0" presId="urn:microsoft.com/office/officeart/2008/layout/LinedList"/>
    <dgm:cxn modelId="{75F0FEED-9CF6-4B58-99BB-A6AC371C5340}" type="presParOf" srcId="{952F6A64-A3BF-434F-808E-A5E93B4ACBFE}" destId="{B37A1177-EAA4-491C-8FF9-3C21D872A4C4}" srcOrd="0" destOrd="0" presId="urn:microsoft.com/office/officeart/2008/layout/LinedList"/>
    <dgm:cxn modelId="{95EF6F02-B920-4AFC-BE62-CEF9BC38C3C7}" type="presParOf" srcId="{952F6A64-A3BF-434F-808E-A5E93B4ACBFE}" destId="{5228A45E-3104-4152-97DD-7D1B353B28B2}" srcOrd="1" destOrd="0" presId="urn:microsoft.com/office/officeart/2008/layout/LinedList"/>
    <dgm:cxn modelId="{64DBD975-3F28-40F8-BF4D-E1CA4E753A76}" type="presParOf" srcId="{952F6A64-A3BF-434F-808E-A5E93B4ACBFE}" destId="{12BE29F6-42EB-4161-997C-40186D7956E8}" srcOrd="2" destOrd="0" presId="urn:microsoft.com/office/officeart/2008/layout/LinedList"/>
    <dgm:cxn modelId="{756CB17F-9F4F-4E84-84F1-9D268F4CFA6B}" type="presParOf" srcId="{12BE29F6-42EB-4161-997C-40186D7956E8}" destId="{89A01DA2-8C33-4291-A1B4-11F6E3093C05}" srcOrd="0" destOrd="0" presId="urn:microsoft.com/office/officeart/2008/layout/LinedList"/>
    <dgm:cxn modelId="{9886B47B-E811-4763-8133-2D49ECC62BA1}" type="presParOf" srcId="{89A01DA2-8C33-4291-A1B4-11F6E3093C05}" destId="{5069DEF1-2835-4CD4-87A2-A3FEF22755AA}" srcOrd="0" destOrd="0" presId="urn:microsoft.com/office/officeart/2008/layout/LinedList"/>
    <dgm:cxn modelId="{7B432960-D671-44B6-9B69-AF86879A734B}" type="presParOf" srcId="{89A01DA2-8C33-4291-A1B4-11F6E3093C05}" destId="{2919004B-1E1C-48F6-91D9-07CFA8634106}" srcOrd="1" destOrd="0" presId="urn:microsoft.com/office/officeart/2008/layout/LinedList"/>
    <dgm:cxn modelId="{F5984604-3430-420B-BA3C-642A5408C986}" type="presParOf" srcId="{89A01DA2-8C33-4291-A1B4-11F6E3093C05}" destId="{D05E4B98-2D06-4F24-8764-A183C799BC1B}" srcOrd="2" destOrd="0" presId="urn:microsoft.com/office/officeart/2008/layout/LinedList"/>
    <dgm:cxn modelId="{6E2C8AE2-97D3-4D7C-BA49-1FAEFEE94AFF}" type="presParOf" srcId="{131C1C1C-2C7D-47FC-9438-0E3175723600}" destId="{5617D397-97E0-4B97-B219-B6FE59875647}" srcOrd="8" destOrd="0" presId="urn:microsoft.com/office/officeart/2008/layout/LinedList"/>
    <dgm:cxn modelId="{B09548C5-32CD-4E68-8A27-B2854F02E1E7}" type="presParOf" srcId="{131C1C1C-2C7D-47FC-9438-0E3175723600}" destId="{DA245651-6F4A-40F9-946A-02ACEC6AD0C9}" srcOrd="9" destOrd="0" presId="urn:microsoft.com/office/officeart/2008/layout/LinedList"/>
    <dgm:cxn modelId="{029938EA-13C2-4EBA-8FA6-DBC928BA2C7E}" type="presParOf" srcId="{131C1C1C-2C7D-47FC-9438-0E3175723600}" destId="{E9225324-4273-47B8-9F21-AE83337BC3E0}" srcOrd="10" destOrd="0" presId="urn:microsoft.com/office/officeart/2008/layout/LinedList"/>
    <dgm:cxn modelId="{B0C37257-1400-4BEC-9C5C-F77DF9ADA81C}" type="presParOf" srcId="{E9225324-4273-47B8-9F21-AE83337BC3E0}" destId="{9B48C72E-6066-4A2C-8087-5DCEAE5A1732}" srcOrd="0" destOrd="0" presId="urn:microsoft.com/office/officeart/2008/layout/LinedList"/>
    <dgm:cxn modelId="{1FB7E2A0-5CFE-409F-A19F-D41F73C8F760}" type="presParOf" srcId="{E9225324-4273-47B8-9F21-AE83337BC3E0}" destId="{D064BAD1-6903-4627-8E78-54329FE02DCF}" srcOrd="1" destOrd="0" presId="urn:microsoft.com/office/officeart/2008/layout/LinedList"/>
    <dgm:cxn modelId="{7C9BE265-BB0A-4115-BA92-82D1733C32D4}" type="presParOf" srcId="{E9225324-4273-47B8-9F21-AE83337BC3E0}" destId="{1681AC83-91F8-4E88-BC4E-EF8A3F950892}" srcOrd="2" destOrd="0" presId="urn:microsoft.com/office/officeart/2008/layout/LinedList"/>
    <dgm:cxn modelId="{0304AE4D-0E23-4D51-B091-012CA8B7B563}" type="presParOf" srcId="{131C1C1C-2C7D-47FC-9438-0E3175723600}" destId="{348D5C5A-D113-4EE6-BB3E-D70F3C1ED36E}" srcOrd="11" destOrd="0" presId="urn:microsoft.com/office/officeart/2008/layout/LinedList"/>
    <dgm:cxn modelId="{02B27719-FB68-4A32-934D-FCBA04093BA5}" type="presParOf" srcId="{131C1C1C-2C7D-47FC-9438-0E3175723600}" destId="{EBAA2E47-0BE3-4DB2-B3B8-9E06599C44EA}" srcOrd="12" destOrd="0" presId="urn:microsoft.com/office/officeart/2008/layout/LinedList"/>
    <dgm:cxn modelId="{5C371020-3F21-4A4B-96BC-714C9ECC62E1}" type="presParOf" srcId="{131C1C1C-2C7D-47FC-9438-0E3175723600}" destId="{80A43B38-C358-4184-9FDD-1EDBA4B05E29}" srcOrd="13" destOrd="0" presId="urn:microsoft.com/office/officeart/2008/layout/LinedList"/>
    <dgm:cxn modelId="{D0134231-28C9-457C-B7D8-FDCCD0E8560A}" type="presParOf" srcId="{80A43B38-C358-4184-9FDD-1EDBA4B05E29}" destId="{8C209942-6868-4F4C-B850-DA870258F8AA}" srcOrd="0" destOrd="0" presId="urn:microsoft.com/office/officeart/2008/layout/LinedList"/>
    <dgm:cxn modelId="{43A7DB6B-978F-4981-B8DF-10FD56BF550D}" type="presParOf" srcId="{80A43B38-C358-4184-9FDD-1EDBA4B05E29}" destId="{ED8F618A-5530-40EF-AAD4-5A98C93B3424}" srcOrd="1" destOrd="0" presId="urn:microsoft.com/office/officeart/2008/layout/LinedList"/>
    <dgm:cxn modelId="{D6FA12F2-5910-475C-882C-AE39271ADE22}" type="presParOf" srcId="{80A43B38-C358-4184-9FDD-1EDBA4B05E29}" destId="{12F535B7-0F38-4899-93BD-7D87547585D4}" srcOrd="2" destOrd="0" presId="urn:microsoft.com/office/officeart/2008/layout/LinedList"/>
    <dgm:cxn modelId="{87644E71-C212-401E-92C1-FEA21197F9C6}" type="presParOf" srcId="{131C1C1C-2C7D-47FC-9438-0E3175723600}" destId="{4293C7F4-F4C3-4450-8CB1-7A0AD2E6CA99}" srcOrd="14" destOrd="0" presId="urn:microsoft.com/office/officeart/2008/layout/LinedList"/>
    <dgm:cxn modelId="{7A187220-16CD-4709-86CB-B0DEA1F96D79}" type="presParOf" srcId="{131C1C1C-2C7D-47FC-9438-0E3175723600}" destId="{C1D63AB0-8482-4DEC-8BFB-A8CFBF5CBE3D}" srcOrd="15" destOrd="0" presId="urn:microsoft.com/office/officeart/2008/layout/LinedList"/>
    <dgm:cxn modelId="{1E352A4F-E1AD-4919-B14A-3A8BAC5F3978}" type="presParOf" srcId="{131C1C1C-2C7D-47FC-9438-0E3175723600}" destId="{E8F922A5-7083-4544-BC80-5519555896B1}" srcOrd="16" destOrd="0" presId="urn:microsoft.com/office/officeart/2008/layout/LinedList"/>
    <dgm:cxn modelId="{DDAA23FF-5E00-48A6-9300-A92B27E54AA8}" type="presParOf" srcId="{E8F922A5-7083-4544-BC80-5519555896B1}" destId="{BC772A28-8974-4E04-99E5-8314760929C9}" srcOrd="0" destOrd="0" presId="urn:microsoft.com/office/officeart/2008/layout/LinedList"/>
    <dgm:cxn modelId="{4911AD4F-F232-4278-BC58-4680582877FC}" type="presParOf" srcId="{E8F922A5-7083-4544-BC80-5519555896B1}" destId="{D44202CD-594E-4CCB-ABD3-F3F608D207A7}" srcOrd="1" destOrd="0" presId="urn:microsoft.com/office/officeart/2008/layout/LinedList"/>
    <dgm:cxn modelId="{937DA378-9FB9-46B6-854E-FF09B6C4A713}" type="presParOf" srcId="{E8F922A5-7083-4544-BC80-5519555896B1}" destId="{D5BB6B3B-966F-451F-A988-16CF38B1A01D}" srcOrd="2" destOrd="0" presId="urn:microsoft.com/office/officeart/2008/layout/LinedList"/>
    <dgm:cxn modelId="{54118B15-62E6-487E-9CD1-7AD65D43CF09}" type="presParOf" srcId="{131C1C1C-2C7D-47FC-9438-0E3175723600}" destId="{CAFB93D1-E28C-4BDD-8AC7-67440D678833}" srcOrd="17" destOrd="0" presId="urn:microsoft.com/office/officeart/2008/layout/LinedList"/>
    <dgm:cxn modelId="{D12763BF-8075-4029-A9BA-FC6A82C00889}" type="presParOf" srcId="{131C1C1C-2C7D-47FC-9438-0E3175723600}" destId="{CA5E8590-6566-441D-B20F-AF43115504BA}" srcOrd="18" destOrd="0" presId="urn:microsoft.com/office/officeart/2008/layout/LinedList"/>
    <dgm:cxn modelId="{A598FDD4-EF1F-4167-81EC-26EB37F9EE25}" type="presParOf" srcId="{131C1C1C-2C7D-47FC-9438-0E3175723600}" destId="{E5219C55-6F71-4FD6-9D70-1B7C9CD05D05}" srcOrd="19" destOrd="0" presId="urn:microsoft.com/office/officeart/2008/layout/LinedList"/>
    <dgm:cxn modelId="{663D0ECA-F4F0-4A52-AC20-F355B6BA8E13}" type="presParOf" srcId="{E5219C55-6F71-4FD6-9D70-1B7C9CD05D05}" destId="{DC02CBAB-0840-4BC7-A520-B2A22C40E2F7}" srcOrd="0" destOrd="0" presId="urn:microsoft.com/office/officeart/2008/layout/LinedList"/>
    <dgm:cxn modelId="{F9C0DE82-8627-4E9F-A80F-E5CD71E4DAA4}" type="presParOf" srcId="{E5219C55-6F71-4FD6-9D70-1B7C9CD05D05}" destId="{8028BE14-D1E8-4471-BB91-D2E8DBF288BF}" srcOrd="1" destOrd="0" presId="urn:microsoft.com/office/officeart/2008/layout/LinedList"/>
    <dgm:cxn modelId="{51733B2A-D4AA-446E-AB2E-7D32F878FFCC}" type="presParOf" srcId="{E5219C55-6F71-4FD6-9D70-1B7C9CD05D05}" destId="{573B6AF0-0C85-4855-9C3E-CE7F0D217341}" srcOrd="2" destOrd="0" presId="urn:microsoft.com/office/officeart/2008/layout/LinedList"/>
    <dgm:cxn modelId="{40B6434A-44E6-4540-9049-95F341AA9B15}" type="presParOf" srcId="{131C1C1C-2C7D-47FC-9438-0E3175723600}" destId="{6175B471-9EA3-4637-97B8-4F941DB2E137}" srcOrd="20" destOrd="0" presId="urn:microsoft.com/office/officeart/2008/layout/LinedList"/>
    <dgm:cxn modelId="{E01C4F4E-BD60-4D5D-B470-4C002E687E6E}" type="presParOf" srcId="{131C1C1C-2C7D-47FC-9438-0E3175723600}" destId="{4B2EA698-3104-42AF-BA56-C07F7D8D3153}" srcOrd="21" destOrd="0" presId="urn:microsoft.com/office/officeart/2008/layout/LinedList"/>
    <dgm:cxn modelId="{A8B09B2D-39F8-462C-B524-754AC297CBA6}" type="presParOf" srcId="{131C1C1C-2C7D-47FC-9438-0E3175723600}" destId="{D003DCC3-5DB4-4299-A996-405D8537BECB}" srcOrd="22" destOrd="0" presId="urn:microsoft.com/office/officeart/2008/layout/LinedList"/>
    <dgm:cxn modelId="{D70479CE-B3DB-46B3-ABF2-3F7936E4C886}" type="presParOf" srcId="{D003DCC3-5DB4-4299-A996-405D8537BECB}" destId="{2FC83688-28BF-4F3A-AA3A-FFD0058A116E}" srcOrd="0" destOrd="0" presId="urn:microsoft.com/office/officeart/2008/layout/LinedList"/>
    <dgm:cxn modelId="{DF935E54-7965-44B1-81D2-BC2E4D7F7EDA}" type="presParOf" srcId="{D003DCC3-5DB4-4299-A996-405D8537BECB}" destId="{6F0B7719-9778-4E77-9270-A313D0F12EC4}" srcOrd="1" destOrd="0" presId="urn:microsoft.com/office/officeart/2008/layout/LinedList"/>
    <dgm:cxn modelId="{7E38FE5E-FB2E-4913-903B-69CDC1DC2EBB}" type="presParOf" srcId="{D003DCC3-5DB4-4299-A996-405D8537BECB}" destId="{19894455-C497-42E1-B2DB-A4F764745242}" srcOrd="2" destOrd="0" presId="urn:microsoft.com/office/officeart/2008/layout/LinedList"/>
    <dgm:cxn modelId="{438BBAAC-0173-4283-B44D-05A44E3666D7}" type="presParOf" srcId="{131C1C1C-2C7D-47FC-9438-0E3175723600}" destId="{0A223818-8439-45A5-BAAC-BF2ACF71142A}" srcOrd="23" destOrd="0" presId="urn:microsoft.com/office/officeart/2008/layout/LinedList"/>
    <dgm:cxn modelId="{CE2C0A76-6124-4B84-B405-48D18F0B2DE4}" type="presParOf" srcId="{131C1C1C-2C7D-47FC-9438-0E3175723600}" destId="{DFF28D80-C865-42AD-8DAD-529014758497}" srcOrd="24" destOrd="0" presId="urn:microsoft.com/office/officeart/2008/layout/LinedList"/>
    <dgm:cxn modelId="{9149E157-F02F-4509-8EC0-08B26A78F9BD}" type="presParOf" srcId="{131C1C1C-2C7D-47FC-9438-0E3175723600}" destId="{04A1915F-48C1-40BF-B62B-52CAEBD089FE}" srcOrd="25" destOrd="0" presId="urn:microsoft.com/office/officeart/2008/layout/LinedList"/>
    <dgm:cxn modelId="{35E0F175-3AEF-41DB-91C1-85C18B0E1CC6}" type="presParOf" srcId="{04A1915F-48C1-40BF-B62B-52CAEBD089FE}" destId="{E43EC4B7-FD27-4668-9D74-99E49AF5785F}" srcOrd="0" destOrd="0" presId="urn:microsoft.com/office/officeart/2008/layout/LinedList"/>
    <dgm:cxn modelId="{5329B4CD-9357-4B83-AAB3-72FE85896AD5}" type="presParOf" srcId="{04A1915F-48C1-40BF-B62B-52CAEBD089FE}" destId="{801451E0-FCFA-4FBC-A0AC-8545FF8795B9}" srcOrd="1" destOrd="0" presId="urn:microsoft.com/office/officeart/2008/layout/LinedList"/>
    <dgm:cxn modelId="{207241F2-CD96-4326-A05B-A3D047B140DC}" type="presParOf" srcId="{04A1915F-48C1-40BF-B62B-52CAEBD089FE}" destId="{5A8CC8D7-DF6B-40CB-B43D-974E3452D137}" srcOrd="2" destOrd="0" presId="urn:microsoft.com/office/officeart/2008/layout/LinedList"/>
    <dgm:cxn modelId="{7418D7EB-EB27-44C5-B4CB-37DCA2D7A5A0}" type="presParOf" srcId="{131C1C1C-2C7D-47FC-9438-0E3175723600}" destId="{BD5E072B-B43B-4AE1-A1B3-1118DE31900E}" srcOrd="26" destOrd="0" presId="urn:microsoft.com/office/officeart/2008/layout/LinedList"/>
    <dgm:cxn modelId="{56BDE5E5-5AFE-4DD9-8B9A-078891BBD5E9}" type="presParOf" srcId="{131C1C1C-2C7D-47FC-9438-0E3175723600}" destId="{3C5F125C-4EF3-45DA-89C8-B00A128EFCFB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CBFA9-0DA3-4F8B-A5F5-6D28C07538FC}">
      <dsp:nvSpPr>
        <dsp:cNvPr id="0" name=""/>
        <dsp:cNvSpPr/>
      </dsp:nvSpPr>
      <dsp:spPr>
        <a:xfrm>
          <a:off x="0" y="0"/>
          <a:ext cx="1132549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4C6DC-F03E-467F-98B9-7FEAE9C8064F}">
      <dsp:nvSpPr>
        <dsp:cNvPr id="0" name=""/>
        <dsp:cNvSpPr/>
      </dsp:nvSpPr>
      <dsp:spPr>
        <a:xfrm>
          <a:off x="0" y="0"/>
          <a:ext cx="3908197" cy="6439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bg1"/>
              </a:solidFill>
              <a:latin typeface="Arial Narrow" panose="020B0606020202030204" pitchFamily="34" charset="0"/>
            </a:rPr>
            <a:t>Pathophysiology </a:t>
          </a:r>
          <a:endParaRPr lang="en-US" sz="4200" b="1" kern="1200" dirty="0">
            <a:solidFill>
              <a:schemeClr val="bg1"/>
            </a:solidFill>
          </a:endParaRPr>
        </a:p>
      </dsp:txBody>
      <dsp:txXfrm>
        <a:off x="0" y="0"/>
        <a:ext cx="3908197" cy="6439989"/>
      </dsp:txXfrm>
    </dsp:sp>
    <dsp:sp modelId="{580897FE-679E-4B71-AA4B-2091E49471AD}">
      <dsp:nvSpPr>
        <dsp:cNvPr id="0" name=""/>
        <dsp:cNvSpPr/>
      </dsp:nvSpPr>
      <dsp:spPr>
        <a:xfrm>
          <a:off x="4004088" y="33882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 Narrow" panose="020B0606020202030204" pitchFamily="34" charset="0"/>
            </a:rPr>
            <a:t>GASTROINTESTINAL MOTILITY</a:t>
          </a:r>
        </a:p>
      </dsp:txBody>
      <dsp:txXfrm>
        <a:off x="4004088" y="33882"/>
        <a:ext cx="4755568" cy="677645"/>
      </dsp:txXfrm>
    </dsp:sp>
    <dsp:sp modelId="{03377E11-B5DF-4BDD-9650-329B8FAC9BE3}">
      <dsp:nvSpPr>
        <dsp:cNvPr id="0" name=""/>
        <dsp:cNvSpPr/>
      </dsp:nvSpPr>
      <dsp:spPr>
        <a:xfrm>
          <a:off x="3908197" y="711527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E8414-2A4A-4CCE-9099-3E1852251F2E}">
      <dsp:nvSpPr>
        <dsp:cNvPr id="0" name=""/>
        <dsp:cNvSpPr/>
      </dsp:nvSpPr>
      <dsp:spPr>
        <a:xfrm>
          <a:off x="4004088" y="745409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 Narrow" panose="020B0606020202030204" pitchFamily="34" charset="0"/>
            </a:rPr>
            <a:t>VISCERAL HYPERSENSITIVITY</a:t>
          </a:r>
        </a:p>
      </dsp:txBody>
      <dsp:txXfrm>
        <a:off x="4004088" y="745409"/>
        <a:ext cx="4755568" cy="677645"/>
      </dsp:txXfrm>
    </dsp:sp>
    <dsp:sp modelId="{5C3394FC-9CA0-49A9-8A92-60C211084630}">
      <dsp:nvSpPr>
        <dsp:cNvPr id="0" name=""/>
        <dsp:cNvSpPr/>
      </dsp:nvSpPr>
      <dsp:spPr>
        <a:xfrm>
          <a:off x="3908197" y="1423055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8A45E-3104-4152-97DD-7D1B353B28B2}">
      <dsp:nvSpPr>
        <dsp:cNvPr id="0" name=""/>
        <dsp:cNvSpPr/>
      </dsp:nvSpPr>
      <dsp:spPr>
        <a:xfrm>
          <a:off x="4004088" y="1456937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 Narrow" panose="020B0606020202030204" pitchFamily="34" charset="0"/>
            </a:rPr>
            <a:t>INTESTINAL INFLAMMATION</a:t>
          </a:r>
        </a:p>
      </dsp:txBody>
      <dsp:txXfrm>
        <a:off x="4004088" y="1456937"/>
        <a:ext cx="4755568" cy="677645"/>
      </dsp:txXfrm>
    </dsp:sp>
    <dsp:sp modelId="{2919004B-1E1C-48F6-91D9-07CFA8634106}">
      <dsp:nvSpPr>
        <dsp:cNvPr id="0" name=""/>
        <dsp:cNvSpPr/>
      </dsp:nvSpPr>
      <dsp:spPr>
        <a:xfrm>
          <a:off x="8855547" y="1456937"/>
          <a:ext cx="2461194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b="1" kern="1200">
            <a:solidFill>
              <a:schemeClr val="bg1"/>
            </a:solidFill>
          </a:endParaRPr>
        </a:p>
      </dsp:txBody>
      <dsp:txXfrm>
        <a:off x="8855547" y="1456937"/>
        <a:ext cx="2461194" cy="677645"/>
      </dsp:txXfrm>
    </dsp:sp>
    <dsp:sp modelId="{5617D397-97E0-4B97-B219-B6FE59875647}">
      <dsp:nvSpPr>
        <dsp:cNvPr id="0" name=""/>
        <dsp:cNvSpPr/>
      </dsp:nvSpPr>
      <dsp:spPr>
        <a:xfrm>
          <a:off x="3908197" y="2134582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4BAD1-6903-4627-8E78-54329FE02DCF}">
      <dsp:nvSpPr>
        <dsp:cNvPr id="0" name=""/>
        <dsp:cNvSpPr/>
      </dsp:nvSpPr>
      <dsp:spPr>
        <a:xfrm>
          <a:off x="4004088" y="2168465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 Narrow" panose="020B0606020202030204" pitchFamily="34" charset="0"/>
            </a:rPr>
            <a:t>POSTINFECTIOUS</a:t>
          </a:r>
          <a:endParaRPr lang="en-US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004088" y="2168465"/>
        <a:ext cx="4755568" cy="677645"/>
      </dsp:txXfrm>
    </dsp:sp>
    <dsp:sp modelId="{348D5C5A-D113-4EE6-BB3E-D70F3C1ED36E}">
      <dsp:nvSpPr>
        <dsp:cNvPr id="0" name=""/>
        <dsp:cNvSpPr/>
      </dsp:nvSpPr>
      <dsp:spPr>
        <a:xfrm>
          <a:off x="3908197" y="2846110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F618A-5530-40EF-AAD4-5A98C93B3424}">
      <dsp:nvSpPr>
        <dsp:cNvPr id="0" name=""/>
        <dsp:cNvSpPr/>
      </dsp:nvSpPr>
      <dsp:spPr>
        <a:xfrm>
          <a:off x="4004088" y="2879992"/>
          <a:ext cx="6797006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 Narrow" panose="020B0606020202030204" pitchFamily="34" charset="0"/>
            </a:rPr>
            <a:t>ALTERATION INALTERATION IN FECAL MICROFLORA</a:t>
          </a:r>
        </a:p>
      </dsp:txBody>
      <dsp:txXfrm>
        <a:off x="4004088" y="2879992"/>
        <a:ext cx="6797006" cy="677645"/>
      </dsp:txXfrm>
    </dsp:sp>
    <dsp:sp modelId="{4293C7F4-F4C3-4450-8CB1-7A0AD2E6CA99}">
      <dsp:nvSpPr>
        <dsp:cNvPr id="0" name=""/>
        <dsp:cNvSpPr/>
      </dsp:nvSpPr>
      <dsp:spPr>
        <a:xfrm>
          <a:off x="3908197" y="3557637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202CD-594E-4CCB-ABD3-F3F608D207A7}">
      <dsp:nvSpPr>
        <dsp:cNvPr id="0" name=""/>
        <dsp:cNvSpPr/>
      </dsp:nvSpPr>
      <dsp:spPr>
        <a:xfrm>
          <a:off x="4004088" y="3591520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 Narrow" panose="020B0606020202030204" pitchFamily="34" charset="0"/>
            </a:rPr>
            <a:t>BACTERIAL OVERGROWTH</a:t>
          </a:r>
          <a:endParaRPr lang="en-US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004088" y="3591520"/>
        <a:ext cx="4755568" cy="677645"/>
      </dsp:txXfrm>
    </dsp:sp>
    <dsp:sp modelId="{CAFB93D1-E28C-4BDD-8AC7-67440D678833}">
      <dsp:nvSpPr>
        <dsp:cNvPr id="0" name=""/>
        <dsp:cNvSpPr/>
      </dsp:nvSpPr>
      <dsp:spPr>
        <a:xfrm>
          <a:off x="3908197" y="4269165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8BE14-D1E8-4471-BB91-D2E8DBF288BF}">
      <dsp:nvSpPr>
        <dsp:cNvPr id="0" name=""/>
        <dsp:cNvSpPr/>
      </dsp:nvSpPr>
      <dsp:spPr>
        <a:xfrm>
          <a:off x="4004088" y="4303047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 Narrow" panose="020B0606020202030204" pitchFamily="34" charset="0"/>
            </a:rPr>
            <a:t>FOOD SENSITIVITY</a:t>
          </a:r>
          <a:endParaRPr lang="en-US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004088" y="4303047"/>
        <a:ext cx="4755568" cy="677645"/>
      </dsp:txXfrm>
    </dsp:sp>
    <dsp:sp modelId="{6175B471-9EA3-4637-97B8-4F941DB2E137}">
      <dsp:nvSpPr>
        <dsp:cNvPr id="0" name=""/>
        <dsp:cNvSpPr/>
      </dsp:nvSpPr>
      <dsp:spPr>
        <a:xfrm>
          <a:off x="3908197" y="4980693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B7719-9778-4E77-9270-A313D0F12EC4}">
      <dsp:nvSpPr>
        <dsp:cNvPr id="0" name=""/>
        <dsp:cNvSpPr/>
      </dsp:nvSpPr>
      <dsp:spPr>
        <a:xfrm>
          <a:off x="4004088" y="5014575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 Narrow" panose="020B0606020202030204" pitchFamily="34" charset="0"/>
            </a:rPr>
            <a:t>GENETICS</a:t>
          </a:r>
          <a:endParaRPr lang="en-US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004088" y="5014575"/>
        <a:ext cx="4755568" cy="677645"/>
      </dsp:txXfrm>
    </dsp:sp>
    <dsp:sp modelId="{0A223818-8439-45A5-BAAC-BF2ACF71142A}">
      <dsp:nvSpPr>
        <dsp:cNvPr id="0" name=""/>
        <dsp:cNvSpPr/>
      </dsp:nvSpPr>
      <dsp:spPr>
        <a:xfrm>
          <a:off x="3908197" y="5692220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451E0-FCFA-4FBC-A0AC-8545FF8795B9}">
      <dsp:nvSpPr>
        <dsp:cNvPr id="0" name=""/>
        <dsp:cNvSpPr/>
      </dsp:nvSpPr>
      <dsp:spPr>
        <a:xfrm>
          <a:off x="4004088" y="5726103"/>
          <a:ext cx="4755568" cy="6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Arial Narrow" panose="020B0606020202030204" pitchFamily="34" charset="0"/>
            </a:rPr>
            <a:t>PSYCHOSOCIAL DYSFUNCTION</a:t>
          </a:r>
          <a:endParaRPr lang="en-US" sz="24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004088" y="5726103"/>
        <a:ext cx="4755568" cy="677645"/>
      </dsp:txXfrm>
    </dsp:sp>
    <dsp:sp modelId="{BD5E072B-B43B-4AE1-A1B3-1118DE31900E}">
      <dsp:nvSpPr>
        <dsp:cNvPr id="0" name=""/>
        <dsp:cNvSpPr/>
      </dsp:nvSpPr>
      <dsp:spPr>
        <a:xfrm>
          <a:off x="3908197" y="6403748"/>
          <a:ext cx="51141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F0055-95C6-466D-B49F-2449C76DD20F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BAB76-853C-4F91-A2C2-9BCC11B5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1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5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55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0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6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2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7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5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4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55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33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4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BAB76-853C-4F91-A2C2-9BCC11B5F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FB65-0B14-4F84-9712-66864A45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A5B8E-CE51-4B8B-81C0-E87EB036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E03E6-6D36-4108-90FC-5A92F448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28CCC-7CC1-4125-95CD-37AEE5EA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604C-2211-46C4-96E0-FC6EC976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3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06D5-C31F-492A-888B-6A6DBFC4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F14EE-9AAC-4DEA-A523-9B9E7E6B2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29231-9F07-4799-8FF1-FF1D8300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C034-1A66-4358-B39A-6D6FF902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49FF-B9AC-4667-BBAD-C3B26452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45ECE-7A93-4591-9B35-4684B4BFD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C1078-940B-42A1-BF32-F1750B53F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4CCE1-3E99-4FC2-A518-D8C57E25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7A148-15F5-42D8-AF93-9605684B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59C8F-A60E-430E-981D-4234D087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60A0-BE03-46F2-B760-975907AE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ED43-5CBA-468D-9F17-7523C6436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C1C71-6779-4233-8360-BCFFD5CB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508B-A7A6-431B-97E6-54E30346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D91F-0808-4E09-8FC1-8377068F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20A8-F048-4B5F-82DA-91B7E638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1DA38-4D8C-4A57-A651-0656021EA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379B0-5AD1-439F-819B-B7D5EF39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5239-26C6-4546-AAF8-2003BED1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0E3F9-FBA6-4EB5-8D39-23160DA3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0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450F-4359-4D84-B02E-40D6CA0E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F4B3-EE19-4B5F-AEB8-F8E9B58F3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229B9-9A0C-47C5-AAB5-9A17AE1DD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F40D6-EC04-4E95-9B80-B16F65FD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D7967-F458-4003-A493-47DD6990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6DB69-7307-4091-88BA-1A4E902B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57E8-32F2-4344-8199-E4CF8701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479F-224F-456E-8A5E-6E16D1663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439E2-1340-460E-AFE1-357923F1D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3F21A-378E-4D3E-B6BD-A0FF22E3D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B8BAD-4B18-493F-9D9F-4CF62E022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4DA24-B5F8-4158-8CFA-69A7C1AD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5365F-FE0B-4C4C-B9B1-71331555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0433A-C161-4DC5-83C8-44DFEA4A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1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008E-FE8D-45A4-85EA-B5CA1CFD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8BA50-0E30-4098-BD2F-EE03B1A8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E5A35-517C-441F-B27F-0829CF01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85BB-5384-4BF9-ACBC-11598849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7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8AFFA-C932-4D7F-964C-235D6333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CF3DD-0342-4DCC-B5CB-63D64686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37F48-B7DC-4BD2-89B1-4BE5CCE5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D9A4-A3D0-4CDB-A5F6-9B2ED175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1263-6EDE-4CA0-A817-DDC1C2E87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D8FCD-6721-4CCD-86BC-8B62DAD29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02DB0-2AAC-4EB3-A08C-CA673BD6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2F0B8-80EC-4F65-A2FE-5915AFC4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3D69A-EA80-49E5-9163-C3DB0D45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E08D-8435-4D20-9BD2-01833D86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6EEEC-1F99-4DAE-8826-C43217928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A1809-2D3B-4B3E-A7FB-C3D379E45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A2701-A3A8-415A-91CB-EC1C238F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43CF8-E60A-42F2-9C58-5EA3EE72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C483D-9087-40D1-8A09-12190EF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F741F-A53D-4BF0-A938-7C29E24F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347F-BD1D-454E-B9EA-D0D7E1E0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9085-B2F5-42C3-9FC6-D548AF9A3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04F1-1DB4-45F5-A350-0223F56B2A5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4CDFB-29A9-4CE8-9C26-FF65444B5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D4AA-D046-4AEB-AF8A-DC624C136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F9AB1-2E6F-4B72-8C72-4E7659D5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ptodate.com/contents/clinical-manifestations-and-diagnosis-of-irritable-bowel-syndrome-in-adults?search=irritable%20bowel%20syndrome&amp;source=search_result&amp;selectedTitle=2~150&amp;usage_type=default&amp;display_rank=2" TargetMode="External"/><Relationship Id="rId5" Type="http://schemas.openxmlformats.org/officeDocument/2006/relationships/hyperlink" Target="https://www.uptodate.com/contents/pathophysiology-of-irritable-bowel-syndrome?search=irritable%20bowel%20syndrome&amp;source=search_result&amp;selectedTitle=3~150&amp;usage_type=default&amp;display_rank=3" TargetMode="External"/><Relationship Id="rId4" Type="http://schemas.openxmlformats.org/officeDocument/2006/relationships/hyperlink" Target="https://www.uptodate.com/contents/treatment-of-irritable-bowel-syndrome-in-adults?search=irritable%20bowel%20syndrome&amp;source=search_result&amp;selectedTitle=1~150&amp;usage_type=default&amp;display_rank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4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5718-9E73-47BD-8A8A-8E9BF5C3B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8CA39-E60B-411D-8FD1-87058BA45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37249-6387-4707-8C70-7330675B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0"/>
            <a:ext cx="6857999" cy="121920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82FBE7-9914-472B-942C-290C292D1A80}"/>
              </a:ext>
            </a:extLst>
          </p:cNvPr>
          <p:cNvSpPr/>
          <p:nvPr/>
        </p:nvSpPr>
        <p:spPr>
          <a:xfrm>
            <a:off x="-4" y="2919221"/>
            <a:ext cx="12192003" cy="924232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30733-9645-4DDE-B639-E32E343C0827}"/>
              </a:ext>
            </a:extLst>
          </p:cNvPr>
          <p:cNvSpPr txBox="1"/>
          <p:nvPr/>
        </p:nvSpPr>
        <p:spPr>
          <a:xfrm>
            <a:off x="1258530" y="2866076"/>
            <a:ext cx="967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dern No. 20" panose="02070704070505020303" pitchFamily="18" charset="0"/>
                <a:ea typeface="Microsoft YaHei Light" panose="020B0502040204020203" pitchFamily="34" charset="-122"/>
              </a:rPr>
              <a:t>Irritable Bowel Syndrome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F6A59-1174-455B-ADCC-2A8DFA52CB76}"/>
              </a:ext>
            </a:extLst>
          </p:cNvPr>
          <p:cNvSpPr txBox="1"/>
          <p:nvPr/>
        </p:nvSpPr>
        <p:spPr>
          <a:xfrm>
            <a:off x="717755" y="5596236"/>
            <a:ext cx="237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dern No. 20" panose="02070704070505020303" pitchFamily="18" charset="0"/>
              </a:rPr>
              <a:t>Mahtab Kalani</a:t>
            </a:r>
          </a:p>
          <a:p>
            <a:endParaRPr lang="en-US" sz="2400" dirty="0">
              <a:solidFill>
                <a:schemeClr val="bg1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609600" y="292510"/>
            <a:ext cx="5917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CLINICAL MANIFESTATIONS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113923-23DF-475A-85D1-305DAC996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33254"/>
              </p:ext>
            </p:extLst>
          </p:nvPr>
        </p:nvGraphicFramePr>
        <p:xfrm>
          <a:off x="128752" y="1433104"/>
          <a:ext cx="11934496" cy="4541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59927">
                  <a:extLst>
                    <a:ext uri="{9D8B030D-6E8A-4147-A177-3AD203B41FA5}">
                      <a16:colId xmlns:a16="http://schemas.microsoft.com/office/drawing/2014/main" val="1346854784"/>
                    </a:ext>
                  </a:extLst>
                </a:gridCol>
                <a:gridCol w="4674569">
                  <a:extLst>
                    <a:ext uri="{9D8B030D-6E8A-4147-A177-3AD203B41FA5}">
                      <a16:colId xmlns:a16="http://schemas.microsoft.com/office/drawing/2014/main" val="1164158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Chronic abdominal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Altered bowel habits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Cramping sensation with variable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Diarrhea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703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Periodic exacerbations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Constipation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3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Various location and character of the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Alternating diarrhea and constipation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3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The pain may range from mild to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6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The pain is frequently related to defecation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2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 some patients abdominal pain is relieved with defecation, some patients report worsening of pain with defecation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8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Emotional stress and meals may exacerbate the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5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Increasing gas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2162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6F30F3C-2589-4895-A428-46024142CEA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72" y="171721"/>
            <a:ext cx="160154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7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118752" y="646454"/>
            <a:ext cx="10483047" cy="4167112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 Narrow" panose="020B0606020202030204" pitchFamily="34" charset="0"/>
              </a:rPr>
              <a:t>Initial Evaluation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History and physical examination 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The history should include exposure to a variety of medications that can cause similar symptoms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 subgroup of patients report an acute viral or bacterial gastroenteritis prior to the onset of IBS symptoms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Dianosis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B5567-A756-4E61-A46A-A92DA9662D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0963" y="39103"/>
            <a:ext cx="1624576" cy="20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86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175847" y="700170"/>
            <a:ext cx="10281138" cy="2614530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The physical examination is usually normal in patients with IBS. However, patients may have mild abdominal tenderness to palpation.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3EDCE-ED7C-4A8F-AF46-A60F3B11B1B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0963" y="39103"/>
            <a:ext cx="1624576" cy="2005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103A4E-15CC-4C6C-BBC9-9F901A8EBFAF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Dianosis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B72933-9089-40F7-A88C-05583FA3AD3F}"/>
              </a:ext>
            </a:extLst>
          </p:cNvPr>
          <p:cNvSpPr/>
          <p:nvPr/>
        </p:nvSpPr>
        <p:spPr>
          <a:xfrm>
            <a:off x="548626" y="3469084"/>
            <a:ext cx="3355062" cy="3061238"/>
          </a:xfrm>
          <a:prstGeom prst="roundRect">
            <a:avLst/>
          </a:prstGeom>
          <a:solidFill>
            <a:srgbClr val="002D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Family History Assessment</a:t>
            </a:r>
            <a:endParaRPr lang="en-US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724FFC-0D04-47B5-8B8F-BD012F9E9D59}"/>
              </a:ext>
            </a:extLst>
          </p:cNvPr>
          <p:cNvSpPr/>
          <p:nvPr/>
        </p:nvSpPr>
        <p:spPr>
          <a:xfrm>
            <a:off x="3751133" y="4757038"/>
            <a:ext cx="4256398" cy="485330"/>
          </a:xfrm>
          <a:prstGeom prst="roundRect">
            <a:avLst/>
          </a:prstGeom>
          <a:solidFill>
            <a:srgbClr val="F7434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Inflammatory bowel disease</a:t>
            </a:r>
            <a:endParaRPr lang="en-US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A8E4FA-0734-44C8-8FF5-F7171C260619}"/>
              </a:ext>
            </a:extLst>
          </p:cNvPr>
          <p:cNvSpPr/>
          <p:nvPr/>
        </p:nvSpPr>
        <p:spPr>
          <a:xfrm>
            <a:off x="3749033" y="3940903"/>
            <a:ext cx="4256398" cy="485330"/>
          </a:xfrm>
          <a:prstGeom prst="roundRect">
            <a:avLst/>
          </a:prstGeom>
          <a:solidFill>
            <a:srgbClr val="1CA5B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Colorectal cancer</a:t>
            </a:r>
            <a:endParaRPr lang="en-US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B52897-C1B6-4913-B4BB-A8D377C9EA24}"/>
              </a:ext>
            </a:extLst>
          </p:cNvPr>
          <p:cNvSpPr/>
          <p:nvPr/>
        </p:nvSpPr>
        <p:spPr>
          <a:xfrm>
            <a:off x="3749033" y="5564854"/>
            <a:ext cx="4256398" cy="485330"/>
          </a:xfrm>
          <a:prstGeom prst="roundRect">
            <a:avLst/>
          </a:prstGeom>
          <a:solidFill>
            <a:srgbClr val="EB6E7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Celiac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6820864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3" grpId="0" animBg="1"/>
          <p:bldP spid="10" grpId="0" animBg="1"/>
          <p:bldP spid="12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3" grpId="0" animBg="1"/>
          <p:bldP spid="10" grpId="0" animBg="1"/>
          <p:bldP spid="12" grpId="0" animBg="1"/>
          <p:bldP spid="1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175847" y="700170"/>
            <a:ext cx="10590076" cy="3930446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 Narrow" panose="020B0606020202030204" pitchFamily="34" charset="0"/>
              </a:rPr>
              <a:t>Laboratory Testing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 No definitive diagnostic laboratory test for IBS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 The purpose of laboratory testing is primarily to exclude an alternative diagnosis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55B60-642D-45EB-82B8-2FA024951CB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0963" y="39103"/>
            <a:ext cx="1624576" cy="200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4F660A-D7BF-406B-8DAB-7A634ACFAEBD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Dianosis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83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8097EBD-3761-43C6-8FF3-105964851774}"/>
              </a:ext>
            </a:extLst>
          </p:cNvPr>
          <p:cNvSpPr/>
          <p:nvPr/>
        </p:nvSpPr>
        <p:spPr>
          <a:xfrm>
            <a:off x="522067" y="4535997"/>
            <a:ext cx="10815769" cy="1495927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 Narrow" panose="020B0606020202030204" pitchFamily="34" charset="0"/>
              </a:rPr>
              <a:t>Other tests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Age-appropriate colorectal cancer screening in all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For IBS patients with constipation, abdominal radiograph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AFB48-B7B5-4FC9-99ED-1BB7DD84E4FD}"/>
              </a:ext>
            </a:extLst>
          </p:cNvPr>
          <p:cNvSpPr/>
          <p:nvPr/>
        </p:nvSpPr>
        <p:spPr>
          <a:xfrm>
            <a:off x="220947" y="1058448"/>
            <a:ext cx="4135986" cy="1125416"/>
          </a:xfrm>
          <a:prstGeom prst="roundRect">
            <a:avLst/>
          </a:prstGeom>
          <a:solidFill>
            <a:srgbClr val="274653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Patients with suspected IBS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15528D-E441-47BB-B4A8-FA73F0F17EAE}"/>
              </a:ext>
            </a:extLst>
          </p:cNvPr>
          <p:cNvSpPr/>
          <p:nvPr/>
        </p:nvSpPr>
        <p:spPr>
          <a:xfrm>
            <a:off x="522067" y="2804912"/>
            <a:ext cx="3264488" cy="1125416"/>
          </a:xfrm>
          <a:prstGeom prst="roundRect">
            <a:avLst/>
          </a:prstGeom>
          <a:solidFill>
            <a:srgbClr val="E9C46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Complete Blood Count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12C131-BF8F-4814-9804-CAFC36B1D784}"/>
              </a:ext>
            </a:extLst>
          </p:cNvPr>
          <p:cNvSpPr/>
          <p:nvPr/>
        </p:nvSpPr>
        <p:spPr>
          <a:xfrm>
            <a:off x="5736097" y="1058448"/>
            <a:ext cx="3533747" cy="1125416"/>
          </a:xfrm>
          <a:prstGeom prst="roundRect">
            <a:avLst/>
          </a:prstGeom>
          <a:solidFill>
            <a:srgbClr val="2A9D8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patients with diarrhea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BEF5A5-1B6A-44DB-A5D8-63CBF392BC1E}"/>
              </a:ext>
            </a:extLst>
          </p:cNvPr>
          <p:cNvSpPr/>
          <p:nvPr/>
        </p:nvSpPr>
        <p:spPr>
          <a:xfrm>
            <a:off x="4163077" y="2804911"/>
            <a:ext cx="3533747" cy="1273195"/>
          </a:xfrm>
          <a:prstGeom prst="roundRect">
            <a:avLst/>
          </a:prstGeom>
          <a:solidFill>
            <a:srgbClr val="F3A361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C-reactive protein and/or fecal calprotectin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2DBEB09-A4CD-48CE-BC38-CDBD5C0F66B2}"/>
              </a:ext>
            </a:extLst>
          </p:cNvPr>
          <p:cNvSpPr/>
          <p:nvPr/>
        </p:nvSpPr>
        <p:spPr>
          <a:xfrm>
            <a:off x="7804089" y="2806439"/>
            <a:ext cx="3533747" cy="1273195"/>
          </a:xfrm>
          <a:prstGeom prst="roundRect">
            <a:avLst/>
          </a:prstGeom>
          <a:solidFill>
            <a:srgbClr val="E77051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Serologic testing for celiac disease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EEFE78-B0C8-4A9F-BECE-6E21130285BC}"/>
              </a:ext>
            </a:extLst>
          </p:cNvPr>
          <p:cNvCxnSpPr>
            <a:stCxn id="5" idx="2"/>
          </p:cNvCxnSpPr>
          <p:nvPr/>
        </p:nvCxnSpPr>
        <p:spPr>
          <a:xfrm>
            <a:off x="2288940" y="2183864"/>
            <a:ext cx="0" cy="58278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41AF7E-0122-4B2D-B8D1-15516A212F00}"/>
              </a:ext>
            </a:extLst>
          </p:cNvPr>
          <p:cNvCxnSpPr>
            <a:stCxn id="14" idx="2"/>
          </p:cNvCxnSpPr>
          <p:nvPr/>
        </p:nvCxnSpPr>
        <p:spPr>
          <a:xfrm flipH="1">
            <a:off x="5929950" y="2183864"/>
            <a:ext cx="1573021" cy="58278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0EA57D-F4B2-492D-B442-0D06F51DAD9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502971" y="2183864"/>
            <a:ext cx="2067992" cy="62257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Dianosis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1C9C6B-4997-4412-8EAB-5EA9C10AF6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0963" y="39103"/>
            <a:ext cx="1624576" cy="20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F41668-3439-4690-99C3-5F3CACA63207}"/>
              </a:ext>
            </a:extLst>
          </p:cNvPr>
          <p:cNvSpPr/>
          <p:nvPr/>
        </p:nvSpPr>
        <p:spPr>
          <a:xfrm>
            <a:off x="187569" y="658175"/>
            <a:ext cx="10861228" cy="2527477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 Narrow" panose="020B0606020202030204" pitchFamily="34" charset="0"/>
              </a:rPr>
              <a:t>INITIAL THERAPY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 Establishment of a clinician-patient relationship and continuity of care are critical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691661" y="48007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Treatment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AB4259-16E6-423E-AE6C-C19728503E26}"/>
              </a:ext>
            </a:extLst>
          </p:cNvPr>
          <p:cNvSpPr/>
          <p:nvPr/>
        </p:nvSpPr>
        <p:spPr>
          <a:xfrm>
            <a:off x="193438" y="3422688"/>
            <a:ext cx="3300236" cy="1189703"/>
          </a:xfrm>
          <a:prstGeom prst="roundRect">
            <a:avLst/>
          </a:prstGeom>
          <a:solidFill>
            <a:srgbClr val="001C4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Patients with mild and intermittent symptoms</a:t>
            </a:r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4C2A33-6D52-4ECB-B667-3DFB478957E9}"/>
              </a:ext>
            </a:extLst>
          </p:cNvPr>
          <p:cNvSpPr/>
          <p:nvPr/>
        </p:nvSpPr>
        <p:spPr>
          <a:xfrm>
            <a:off x="170098" y="5258532"/>
            <a:ext cx="3300237" cy="1189703"/>
          </a:xfrm>
          <a:prstGeom prst="roundRect">
            <a:avLst/>
          </a:prstGeom>
          <a:solidFill>
            <a:srgbClr val="BCFEFD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lifestyle and dietary modification are recommended alone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8549BE-7B7A-4D80-851B-016C52DB4B4D}"/>
              </a:ext>
            </a:extLst>
          </p:cNvPr>
          <p:cNvSpPr/>
          <p:nvPr/>
        </p:nvSpPr>
        <p:spPr>
          <a:xfrm>
            <a:off x="3906811" y="3422688"/>
            <a:ext cx="4127348" cy="1189703"/>
          </a:xfrm>
          <a:prstGeom prst="roundRect">
            <a:avLst/>
          </a:prstGeom>
          <a:solidFill>
            <a:srgbClr val="0C5776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Patients with mild to moderate symptoms who fail to respond to initial management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835D2D-0229-4E12-AEB8-7212ACA0F45E}"/>
              </a:ext>
            </a:extLst>
          </p:cNvPr>
          <p:cNvSpPr/>
          <p:nvPr/>
        </p:nvSpPr>
        <p:spPr>
          <a:xfrm>
            <a:off x="8514825" y="3422687"/>
            <a:ext cx="3417951" cy="1189703"/>
          </a:xfrm>
          <a:prstGeom prst="roundRect">
            <a:avLst/>
          </a:prstGeom>
          <a:solidFill>
            <a:srgbClr val="2C99A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Patients with moderate to severe symptoms that affect quality of life</a:t>
            </a: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7F50C1-2D78-40DA-A0B9-D205A7C57A41}"/>
              </a:ext>
            </a:extLst>
          </p:cNvPr>
          <p:cNvSpPr/>
          <p:nvPr/>
        </p:nvSpPr>
        <p:spPr>
          <a:xfrm>
            <a:off x="7113600" y="5227973"/>
            <a:ext cx="3417951" cy="1189703"/>
          </a:xfrm>
          <a:prstGeom prst="roundRect">
            <a:avLst/>
          </a:prstGeom>
          <a:solidFill>
            <a:srgbClr val="F8DAD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Pharmacologic therapy as adjunctive treatment</a:t>
            </a:r>
            <a:endParaRPr lang="en-US" sz="2400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8EA0D83-14C3-4CB0-AADD-1095A628738E}"/>
              </a:ext>
            </a:extLst>
          </p:cNvPr>
          <p:cNvCxnSpPr>
            <a:cxnSpLocks/>
            <a:stCxn id="10" idx="2"/>
            <a:endCxn id="13" idx="1"/>
          </p:cNvCxnSpPr>
          <p:nvPr/>
        </p:nvCxnSpPr>
        <p:spPr>
          <a:xfrm rot="16200000" flipH="1">
            <a:off x="5936825" y="4646050"/>
            <a:ext cx="1210434" cy="1143115"/>
          </a:xfrm>
          <a:prstGeom prst="bent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15C2F7B-0169-4D93-A20F-E88F1239A5E8}"/>
              </a:ext>
            </a:extLst>
          </p:cNvPr>
          <p:cNvCxnSpPr>
            <a:cxnSpLocks/>
            <a:endCxn id="13" idx="3"/>
          </p:cNvCxnSpPr>
          <p:nvPr/>
        </p:nvCxnSpPr>
        <p:spPr>
          <a:xfrm rot="16200000" flipH="1">
            <a:off x="9804026" y="5095299"/>
            <a:ext cx="1210435" cy="244615"/>
          </a:xfrm>
          <a:prstGeom prst="bentConnector4">
            <a:avLst>
              <a:gd name="adj1" fmla="val 25428"/>
              <a:gd name="adj2" fmla="val 193453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C757D4-0B7B-40A5-A0E9-256FD32EEC8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820217" y="4612391"/>
            <a:ext cx="0" cy="64614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D3579AF4-2355-4FC3-B0A3-65785D10788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9828" y="187519"/>
            <a:ext cx="1950631" cy="19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0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4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F41668-3439-4690-99C3-5F3CACA63207}"/>
              </a:ext>
            </a:extLst>
          </p:cNvPr>
          <p:cNvSpPr/>
          <p:nvPr/>
        </p:nvSpPr>
        <p:spPr>
          <a:xfrm>
            <a:off x="501541" y="681621"/>
            <a:ext cx="9638920" cy="4146018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 Narrow" panose="020B0606020202030204" pitchFamily="34" charset="0"/>
              </a:rPr>
              <a:t>Education and Reassurance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 A therapeutic clinician-patient relationship should be established to validate the patient's symptoms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 Patients should also be counseled that although IBS does not increase their risk of malignancy, it is a chronic disease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AC9AE-2435-4BD2-AD28-AEE81AEAD14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9828" y="187519"/>
            <a:ext cx="1950631" cy="19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4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F41668-3439-4690-99C3-5F3CACA63207}"/>
              </a:ext>
            </a:extLst>
          </p:cNvPr>
          <p:cNvSpPr/>
          <p:nvPr/>
        </p:nvSpPr>
        <p:spPr>
          <a:xfrm>
            <a:off x="401167" y="586154"/>
            <a:ext cx="10137879" cy="4015343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 Narrow" panose="020B0606020202030204" pitchFamily="34" charset="0"/>
              </a:rPr>
              <a:t>Dietary modification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 careful dietary history may reveal patterns of symptoms related to specific foods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Insufficient evidence to support routine food allergy testing in patients with IBS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Treatment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ED522-622C-4392-B578-5FB26EEAFCE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9828" y="187519"/>
            <a:ext cx="1950631" cy="19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083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Treatment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2B2738-FFE6-4BAC-900B-E11BE6A6058E}"/>
              </a:ext>
            </a:extLst>
          </p:cNvPr>
          <p:cNvSpPr/>
          <p:nvPr/>
        </p:nvSpPr>
        <p:spPr>
          <a:xfrm>
            <a:off x="138904" y="1676400"/>
            <a:ext cx="2747555" cy="2800267"/>
          </a:xfrm>
          <a:prstGeom prst="ellipse">
            <a:avLst/>
          </a:prstGeom>
          <a:solidFill>
            <a:srgbClr val="1381CB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Exclusion of gas-producing foods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77EB41-512C-4DF6-AC6F-CE1AEC8593DB}"/>
              </a:ext>
            </a:extLst>
          </p:cNvPr>
          <p:cNvSpPr/>
          <p:nvPr/>
        </p:nvSpPr>
        <p:spPr>
          <a:xfrm>
            <a:off x="4960152" y="3064980"/>
            <a:ext cx="3233544" cy="3223128"/>
          </a:xfrm>
          <a:prstGeom prst="ellipse">
            <a:avLst/>
          </a:prstGeom>
          <a:solidFill>
            <a:srgbClr val="FFE00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Low FODMAP diet 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1F7C4-C185-4F28-9CDD-C947292E274A}"/>
              </a:ext>
            </a:extLst>
          </p:cNvPr>
          <p:cNvSpPr/>
          <p:nvPr/>
        </p:nvSpPr>
        <p:spPr>
          <a:xfrm>
            <a:off x="5194614" y="55068"/>
            <a:ext cx="2728973" cy="2641240"/>
          </a:xfrm>
          <a:prstGeom prst="ellipse">
            <a:avLst/>
          </a:prstGeom>
          <a:solidFill>
            <a:srgbClr val="F6614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Gluten avoidance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9313EF-FFA4-44F9-B5ED-966EFEBE25C2}"/>
              </a:ext>
            </a:extLst>
          </p:cNvPr>
          <p:cNvSpPr/>
          <p:nvPr/>
        </p:nvSpPr>
        <p:spPr>
          <a:xfrm>
            <a:off x="7789198" y="1776060"/>
            <a:ext cx="1950630" cy="1950631"/>
          </a:xfrm>
          <a:prstGeom prst="ellipse">
            <a:avLst/>
          </a:prstGeom>
          <a:solidFill>
            <a:srgbClr val="A0C64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Fiber 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B0B45-8975-45B8-AB4E-4E4859D9544E}"/>
              </a:ext>
            </a:extLst>
          </p:cNvPr>
          <p:cNvSpPr/>
          <p:nvPr/>
        </p:nvSpPr>
        <p:spPr>
          <a:xfrm>
            <a:off x="2926975" y="1145702"/>
            <a:ext cx="2192790" cy="2171928"/>
          </a:xfrm>
          <a:prstGeom prst="ellipse">
            <a:avLst/>
          </a:prstGeom>
          <a:solidFill>
            <a:srgbClr val="D72D9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Lactose avoidance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C318BB-E3EE-4F39-896C-42D43BF61EA4}"/>
              </a:ext>
            </a:extLst>
          </p:cNvPr>
          <p:cNvSpPr/>
          <p:nvPr/>
        </p:nvSpPr>
        <p:spPr>
          <a:xfrm>
            <a:off x="2073692" y="4117116"/>
            <a:ext cx="2579077" cy="2532184"/>
          </a:xfrm>
          <a:prstGeom prst="ellipse">
            <a:avLst/>
          </a:prstGeom>
          <a:solidFill>
            <a:srgbClr val="B53FA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Physical activity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C935E3-61D2-4E58-BD32-D7F8FBBA60F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9828" y="187519"/>
            <a:ext cx="1950631" cy="19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29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44CC-FE83-4D5B-97F9-2114C502A8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434345"/>
              </a:clrFrom>
              <a:clrTo>
                <a:srgbClr val="43434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8961"/>
          <a:stretch/>
        </p:blipFill>
        <p:spPr>
          <a:xfrm>
            <a:off x="5096975" y="327678"/>
            <a:ext cx="7291670" cy="621398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BD9600-E39F-4D03-BEF6-4C5B4830AF6A}"/>
              </a:ext>
            </a:extLst>
          </p:cNvPr>
          <p:cNvSpPr/>
          <p:nvPr/>
        </p:nvSpPr>
        <p:spPr>
          <a:xfrm>
            <a:off x="194414" y="766536"/>
            <a:ext cx="4902561" cy="4502639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 Narrow" panose="020B0606020202030204" pitchFamily="34" charset="0"/>
              </a:rPr>
              <a:t>A diet low in fermentable oligo-, di-, and monosaccharides and polyols (FODMAPs) in patients with IBS with abdominal bloating or pain despite exclusion of gas-producing foods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FODMAPs</a:t>
            </a:r>
          </a:p>
        </p:txBody>
      </p:sp>
    </p:spTree>
    <p:extLst>
      <p:ext uri="{BB962C8B-B14F-4D97-AF65-F5344CB8AC3E}">
        <p14:creationId xmlns:p14="http://schemas.microsoft.com/office/powerpoint/2010/main" val="1192279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235973" y="1039762"/>
            <a:ext cx="9802762" cy="4186084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  <a:ea typeface="Microsoft YaHei Light" panose="020B0502040204020203" pitchFamily="34" charset="-122"/>
              </a:rPr>
              <a:t>Irritable Bowel Syndrome (</a:t>
            </a:r>
            <a:r>
              <a:rPr lang="en-US" sz="2800" dirty="0">
                <a:latin typeface="Arial Narrow" panose="020B0606020202030204" pitchFamily="34" charset="0"/>
              </a:rPr>
              <a:t>IBS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  <a:ea typeface="Microsoft YaHei Light" panose="020B0502040204020203" pitchFamily="34" charset="-122"/>
              </a:rPr>
              <a:t>)</a:t>
            </a:r>
            <a:r>
              <a:rPr lang="en-US" sz="2800" dirty="0">
                <a:latin typeface="Arial Narrow" panose="020B0606020202030204" pitchFamily="34" charset="0"/>
              </a:rPr>
              <a:t> is a chronic functional disorder of the gastrointestinal tract characterized by chronic abdominal pain and altered bowel habits in the absence of an organic disease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Approximately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10 to 15 </a:t>
            </a:r>
            <a:r>
              <a:rPr lang="en-US" sz="2800" dirty="0">
                <a:latin typeface="Arial Narrow" panose="020B0606020202030204" pitchFamily="34" charset="0"/>
              </a:rPr>
              <a:t>percent of adults and adolescents have symptoms consistent with IBS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609600" y="292510"/>
            <a:ext cx="411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97FCEF-D857-458F-A88C-AD6C5360830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26" y="1039762"/>
            <a:ext cx="4186084" cy="41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996460" y="327678"/>
            <a:ext cx="917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ADJUNCTIVE PHARMACOLOGIC THERAPY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A2D8F3-6E0D-42FB-A714-99FE6E557A91}"/>
              </a:ext>
            </a:extLst>
          </p:cNvPr>
          <p:cNvSpPr/>
          <p:nvPr/>
        </p:nvSpPr>
        <p:spPr>
          <a:xfrm>
            <a:off x="90709" y="1086447"/>
            <a:ext cx="4091982" cy="992777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Constipation</a:t>
            </a:r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80525F-C222-4F22-94D6-0BA951BEEE6D}"/>
              </a:ext>
            </a:extLst>
          </p:cNvPr>
          <p:cNvSpPr/>
          <p:nvPr/>
        </p:nvSpPr>
        <p:spPr>
          <a:xfrm>
            <a:off x="2111433" y="3242114"/>
            <a:ext cx="2081558" cy="789217"/>
          </a:xfrm>
          <a:prstGeom prst="roundRect">
            <a:avLst/>
          </a:prstGeom>
          <a:solidFill>
            <a:srgbClr val="7463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polyethylene glycol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980319-F400-499D-8D39-FD1F4C9DBD3C}"/>
              </a:ext>
            </a:extLst>
          </p:cNvPr>
          <p:cNvSpPr/>
          <p:nvPr/>
        </p:nvSpPr>
        <p:spPr>
          <a:xfrm>
            <a:off x="173797" y="2170847"/>
            <a:ext cx="1632857" cy="992777"/>
          </a:xfrm>
          <a:prstGeom prst="roundRect">
            <a:avLst/>
          </a:prstGeom>
          <a:solidFill>
            <a:srgbClr val="2C7C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Osmotic laxatives 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73B602-D377-4A6E-872A-E60088D04CE1}"/>
              </a:ext>
            </a:extLst>
          </p:cNvPr>
          <p:cNvSpPr/>
          <p:nvPr/>
        </p:nvSpPr>
        <p:spPr>
          <a:xfrm>
            <a:off x="246940" y="3242114"/>
            <a:ext cx="1753352" cy="668904"/>
          </a:xfrm>
          <a:prstGeom prst="roundRect">
            <a:avLst/>
          </a:prstGeom>
          <a:solidFill>
            <a:srgbClr val="5462C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 Narrow" panose="020B0606020202030204" pitchFamily="34" charset="0"/>
              </a:rPr>
              <a:t>Lubiprostone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7DCAD2-3B6A-4C02-A089-4B5B5780E40B}"/>
              </a:ext>
            </a:extLst>
          </p:cNvPr>
          <p:cNvSpPr/>
          <p:nvPr/>
        </p:nvSpPr>
        <p:spPr>
          <a:xfrm>
            <a:off x="1976471" y="2141487"/>
            <a:ext cx="2206219" cy="1001226"/>
          </a:xfrm>
          <a:prstGeom prst="roundRect">
            <a:avLst/>
          </a:prstGeom>
          <a:solidFill>
            <a:srgbClr val="4472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Guanylate cyclase agonists 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872249-25C9-4150-8A9C-F2538B54AC03}"/>
              </a:ext>
            </a:extLst>
          </p:cNvPr>
          <p:cNvSpPr/>
          <p:nvPr/>
        </p:nvSpPr>
        <p:spPr>
          <a:xfrm>
            <a:off x="173797" y="4078534"/>
            <a:ext cx="4019194" cy="1224097"/>
          </a:xfrm>
          <a:prstGeom prst="roundRect">
            <a:avLst/>
          </a:prstGeom>
          <a:solidFill>
            <a:srgbClr val="9453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5-hydroxytryptamine (serotonin) 4 receptor agonists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1E0EE9-3E1C-4A7D-BFDE-AE5217E33AE1}"/>
              </a:ext>
            </a:extLst>
          </p:cNvPr>
          <p:cNvSpPr/>
          <p:nvPr/>
        </p:nvSpPr>
        <p:spPr>
          <a:xfrm>
            <a:off x="4530973" y="1178070"/>
            <a:ext cx="4091981" cy="992777"/>
          </a:xfrm>
          <a:prstGeom prst="roundRect">
            <a:avLst/>
          </a:prstGeom>
          <a:solidFill>
            <a:srgbClr val="BA208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Diarrhea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4D09F4-6711-4269-93C9-FA5A2499CDE8}"/>
              </a:ext>
            </a:extLst>
          </p:cNvPr>
          <p:cNvSpPr/>
          <p:nvPr/>
        </p:nvSpPr>
        <p:spPr>
          <a:xfrm>
            <a:off x="4588355" y="2255345"/>
            <a:ext cx="2058656" cy="1350582"/>
          </a:xfrm>
          <a:prstGeom prst="roundRect">
            <a:avLst/>
          </a:prstGeom>
          <a:solidFill>
            <a:srgbClr val="D135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Antidiarrheal agents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ECF6F1-A84A-4D09-91EF-8BDDEE0A95B5}"/>
              </a:ext>
            </a:extLst>
          </p:cNvPr>
          <p:cNvSpPr/>
          <p:nvPr/>
        </p:nvSpPr>
        <p:spPr>
          <a:xfrm>
            <a:off x="6768237" y="2259254"/>
            <a:ext cx="1854717" cy="1350582"/>
          </a:xfrm>
          <a:prstGeom prst="roundRect">
            <a:avLst/>
          </a:prstGeom>
          <a:solidFill>
            <a:srgbClr val="E542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Bile acid sequestrants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784F74-8B66-4551-AC0E-3EA5A16D1BFA}"/>
              </a:ext>
            </a:extLst>
          </p:cNvPr>
          <p:cNvSpPr/>
          <p:nvPr/>
        </p:nvSpPr>
        <p:spPr>
          <a:xfrm>
            <a:off x="4624777" y="3676594"/>
            <a:ext cx="3998177" cy="1350582"/>
          </a:xfrm>
          <a:prstGeom prst="roundRect">
            <a:avLst/>
          </a:prstGeom>
          <a:solidFill>
            <a:srgbClr val="F061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5-hydroxytryptamine (serotonin) 3 receptor antagonists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4DF247-8BCC-4B30-BDA4-2FD0D7D8EDB9}"/>
              </a:ext>
            </a:extLst>
          </p:cNvPr>
          <p:cNvSpPr/>
          <p:nvPr/>
        </p:nvSpPr>
        <p:spPr>
          <a:xfrm>
            <a:off x="8950635" y="1148709"/>
            <a:ext cx="3074856" cy="992777"/>
          </a:xfrm>
          <a:prstGeom prst="roundRect">
            <a:avLst/>
          </a:prstGeom>
          <a:solidFill>
            <a:srgbClr val="77C44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Abdominal pain and bloating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3DA5612-B5C8-4BF7-85AD-F6EF7E456F36}"/>
              </a:ext>
            </a:extLst>
          </p:cNvPr>
          <p:cNvSpPr/>
          <p:nvPr/>
        </p:nvSpPr>
        <p:spPr>
          <a:xfrm>
            <a:off x="8950635" y="2231503"/>
            <a:ext cx="3074856" cy="870469"/>
          </a:xfrm>
          <a:prstGeom prst="roundRect">
            <a:avLst/>
          </a:prstGeom>
          <a:solidFill>
            <a:srgbClr val="AED53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Antispasmodic agents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9DC989-EC69-4F67-B9FD-2040E5BB8F82}"/>
              </a:ext>
            </a:extLst>
          </p:cNvPr>
          <p:cNvSpPr/>
          <p:nvPr/>
        </p:nvSpPr>
        <p:spPr>
          <a:xfrm>
            <a:off x="8207347" y="5701454"/>
            <a:ext cx="3683725" cy="874615"/>
          </a:xfrm>
          <a:prstGeom prst="roundRect">
            <a:avLst/>
          </a:prstGeom>
          <a:solidFill>
            <a:srgbClr val="A6C33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Antidepressants 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9EA1A1-87C5-4934-9CE8-2CB159F37F12}"/>
              </a:ext>
            </a:extLst>
          </p:cNvPr>
          <p:cNvSpPr/>
          <p:nvPr/>
        </p:nvSpPr>
        <p:spPr>
          <a:xfrm>
            <a:off x="4229543" y="5726765"/>
            <a:ext cx="3683725" cy="874615"/>
          </a:xfrm>
          <a:prstGeom prst="roundRect">
            <a:avLst/>
          </a:prstGeom>
          <a:solidFill>
            <a:srgbClr val="FE8B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Antibiotics 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9F5E882-991A-49C3-8C74-CB8FA637BCAA}"/>
              </a:ext>
            </a:extLst>
          </p:cNvPr>
          <p:cNvSpPr/>
          <p:nvPr/>
        </p:nvSpPr>
        <p:spPr>
          <a:xfrm>
            <a:off x="246940" y="5726766"/>
            <a:ext cx="3683725" cy="874615"/>
          </a:xfrm>
          <a:prstGeom prst="roundRect">
            <a:avLst/>
          </a:prstGeom>
          <a:solidFill>
            <a:srgbClr val="9552BB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Probiotics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FA70D2-5256-4291-BC2B-9B6A78EB9601}"/>
              </a:ext>
            </a:extLst>
          </p:cNvPr>
          <p:cNvCxnSpPr>
            <a:cxnSpLocks/>
          </p:cNvCxnSpPr>
          <p:nvPr/>
        </p:nvCxnSpPr>
        <p:spPr>
          <a:xfrm>
            <a:off x="0" y="5470147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52555"/>
      </p:ext>
    </p:extLst>
  </p:cSld>
  <p:clrMapOvr>
    <a:masterClrMapping/>
  </p:clrMapOvr>
  <p:transition spd="slow">
    <p:wipe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6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9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3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4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3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3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3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9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0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3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3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3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3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5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7" grpId="0" animBg="1"/>
          <p:bldP spid="28" grpId="0" animBg="1"/>
          <p:bldP spid="16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5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7" grpId="0" animBg="1"/>
          <p:bldP spid="28" grpId="0" animBg="1"/>
          <p:bldP spid="16" grpId="0" animBg="1"/>
          <p:bldP spid="29" grpId="0" animBg="1"/>
          <p:bldP spid="30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9E6105-F007-4156-BD0F-29666F87F28F}"/>
              </a:ext>
            </a:extLst>
          </p:cNvPr>
          <p:cNvSpPr txBox="1"/>
          <p:nvPr/>
        </p:nvSpPr>
        <p:spPr>
          <a:xfrm>
            <a:off x="996461" y="327678"/>
            <a:ext cx="475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References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9CAFE1-1580-459A-9DB9-9435EBE72D2E}"/>
              </a:ext>
            </a:extLst>
          </p:cNvPr>
          <p:cNvSpPr/>
          <p:nvPr/>
        </p:nvSpPr>
        <p:spPr>
          <a:xfrm>
            <a:off x="238125" y="1112545"/>
            <a:ext cx="11591925" cy="4146018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Up to Date: </a:t>
            </a:r>
            <a:r>
              <a:rPr lang="en-US" sz="2800" dirty="0">
                <a:latin typeface="Arial Narrow" panose="020B0606020202030204" pitchFamily="34" charset="0"/>
                <a:hlinkClick r:id="rId4"/>
              </a:rPr>
              <a:t>Treatment of irritable bowel syndrome in adults, Arnold Wald, MD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Up to Date: </a:t>
            </a:r>
            <a:r>
              <a:rPr lang="en-US" sz="2800" dirty="0">
                <a:latin typeface="Arial Narrow" panose="020B0606020202030204" pitchFamily="34" charset="0"/>
                <a:hlinkClick r:id="rId5"/>
              </a:rPr>
              <a:t>Pathophysiology of irritable bowel syndrome, Arnold Wald, MD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Up to Date: </a:t>
            </a:r>
            <a:r>
              <a:rPr lang="en-US" sz="2800" dirty="0">
                <a:latin typeface="Arial Narrow" panose="020B0606020202030204" pitchFamily="34" charset="0"/>
                <a:hlinkClick r:id="rId6"/>
              </a:rPr>
              <a:t>Clinical manifestations and diagnosis of irritable bowel syndrome in adults, Arnold Wald, MD</a:t>
            </a:r>
            <a:endParaRPr lang="en-US" sz="28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7D5B6-8610-4202-BB61-ED7FD846EFF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4" y="4601193"/>
            <a:ext cx="4456386" cy="21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78131E-55CF-4125-B1B8-3C4750C22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204">
            <a:off x="-770179" y="3281919"/>
            <a:ext cx="5254984" cy="4748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1F8FDC-A368-43BC-A2B9-FBD2402301CD}"/>
              </a:ext>
            </a:extLst>
          </p:cNvPr>
          <p:cNvSpPr txBox="1"/>
          <p:nvPr/>
        </p:nvSpPr>
        <p:spPr>
          <a:xfrm>
            <a:off x="1354393" y="1367135"/>
            <a:ext cx="9847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0"/>
              </a:rPr>
              <a:t>Keep your Bowels Healthy!!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2A1B64-3CDB-43FB-BF84-0924D456EF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0"/>
          <a:stretch/>
        </p:blipFill>
        <p:spPr>
          <a:xfrm rot="20065454">
            <a:off x="7985759" y="2870098"/>
            <a:ext cx="5943600" cy="52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235973" y="1039762"/>
            <a:ext cx="9219754" cy="5257129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Irritable bowel syndrome is defined as recurrent abdominal pain on average, at least one day per week in the last three months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With two or more of the following related to defecation: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associated with a change in frequency of stool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 or associated with a change in form (appearance) of stool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609600" y="292510"/>
            <a:ext cx="411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DEFINITION</a:t>
            </a:r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AE56D-04AF-4015-B7DA-1694570C42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15" y="1887584"/>
            <a:ext cx="6783779" cy="35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674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277950" y="29044"/>
            <a:ext cx="411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IBS Subtypes</a:t>
            </a:r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FA358E-4C6D-4362-B8E4-C52060C77B41}"/>
              </a:ext>
            </a:extLst>
          </p:cNvPr>
          <p:cNvSpPr/>
          <p:nvPr/>
        </p:nvSpPr>
        <p:spPr>
          <a:xfrm>
            <a:off x="121755" y="1422784"/>
            <a:ext cx="3910200" cy="564145"/>
          </a:xfrm>
          <a:prstGeom prst="roundRect">
            <a:avLst/>
          </a:prstGeom>
          <a:solidFill>
            <a:srgbClr val="558C91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IBS with constipation (IBS-C)</a:t>
            </a:r>
            <a:endParaRPr lang="en-US" sz="20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6E60AB-B799-4820-BD91-4AFC85B7AD7C}"/>
              </a:ext>
            </a:extLst>
          </p:cNvPr>
          <p:cNvSpPr/>
          <p:nvPr/>
        </p:nvSpPr>
        <p:spPr>
          <a:xfrm>
            <a:off x="4667215" y="1422784"/>
            <a:ext cx="7169488" cy="588185"/>
          </a:xfrm>
          <a:prstGeom prst="roundRect">
            <a:avLst/>
          </a:prstGeom>
          <a:solidFill>
            <a:srgbClr val="95D6D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Patient reports that abnormal bowel movements are usually constipation</a:t>
            </a:r>
            <a:endParaRPr lang="en-US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765E4D-9B5E-44E2-80A0-D1BE1C77969A}"/>
              </a:ext>
            </a:extLst>
          </p:cNvPr>
          <p:cNvSpPr/>
          <p:nvPr/>
        </p:nvSpPr>
        <p:spPr>
          <a:xfrm>
            <a:off x="121755" y="2305127"/>
            <a:ext cx="3910201" cy="472098"/>
          </a:xfrm>
          <a:prstGeom prst="roundRect">
            <a:avLst/>
          </a:prstGeom>
          <a:solidFill>
            <a:srgbClr val="EC9B8A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IBS with diarrhea (IBS-D)</a:t>
            </a:r>
            <a:endParaRPr lang="en-US" sz="20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AA15AF-DC16-4B9F-B487-328CBF05E29D}"/>
              </a:ext>
            </a:extLst>
          </p:cNvPr>
          <p:cNvSpPr/>
          <p:nvPr/>
        </p:nvSpPr>
        <p:spPr>
          <a:xfrm>
            <a:off x="4667215" y="2314112"/>
            <a:ext cx="7169487" cy="493225"/>
          </a:xfrm>
          <a:prstGeom prst="roundRect">
            <a:avLst/>
          </a:prstGeom>
          <a:solidFill>
            <a:srgbClr val="FCCED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Patient reports that abnormal bowel movements are usually diarrhea</a:t>
            </a:r>
            <a:endParaRPr lang="en-US" sz="2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CF5FF9-4DCF-4E76-B452-299C1484C15A}"/>
              </a:ext>
            </a:extLst>
          </p:cNvPr>
          <p:cNvSpPr/>
          <p:nvPr/>
        </p:nvSpPr>
        <p:spPr>
          <a:xfrm>
            <a:off x="121754" y="3095423"/>
            <a:ext cx="3910201" cy="1589100"/>
          </a:xfrm>
          <a:prstGeom prst="roundRect">
            <a:avLst/>
          </a:prstGeom>
          <a:solidFill>
            <a:srgbClr val="9FB68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Narrow" panose="020B0606020202030204" pitchFamily="34" charset="0"/>
              </a:rPr>
              <a:t>Mixed IBS (IBS-M)</a:t>
            </a:r>
            <a:endParaRPr lang="en-US" sz="20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09EAF9-1022-4966-97BC-5AAF0CF8F869}"/>
              </a:ext>
            </a:extLst>
          </p:cNvPr>
          <p:cNvSpPr/>
          <p:nvPr/>
        </p:nvSpPr>
        <p:spPr>
          <a:xfrm>
            <a:off x="4667217" y="3110480"/>
            <a:ext cx="7169486" cy="1589100"/>
          </a:xfrm>
          <a:prstGeom prst="roundRect">
            <a:avLst/>
          </a:prstGeom>
          <a:solidFill>
            <a:srgbClr val="BFC8B5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1F6ED"/>
                </a:solidFill>
                <a:latin typeface="Arial Narrow" panose="020B0606020202030204" pitchFamily="34" charset="0"/>
              </a:rPr>
              <a:t>Patient reports that abnormal bowel movements are usually both constipation and diarrhea (more than one-fourth of all the abnormal bowel movements were constipation and more than one-fourth were diarrhea)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A6C0D0-D37E-49C7-9CBC-1009B157AD8C}"/>
              </a:ext>
            </a:extLst>
          </p:cNvPr>
          <p:cNvSpPr/>
          <p:nvPr/>
        </p:nvSpPr>
        <p:spPr>
          <a:xfrm>
            <a:off x="121753" y="5002722"/>
            <a:ext cx="3910201" cy="1207476"/>
          </a:xfrm>
          <a:prstGeom prst="roundRect">
            <a:avLst/>
          </a:prstGeom>
          <a:solidFill>
            <a:srgbClr val="A5A8B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Unclassified IBS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9E3D18-1F02-4EC0-99B9-6C63F346879F}"/>
              </a:ext>
            </a:extLst>
          </p:cNvPr>
          <p:cNvSpPr/>
          <p:nvPr/>
        </p:nvSpPr>
        <p:spPr>
          <a:xfrm>
            <a:off x="4667216" y="5002722"/>
            <a:ext cx="7169486" cy="1207476"/>
          </a:xfrm>
          <a:prstGeom prst="roundRect">
            <a:avLst/>
          </a:prstGeom>
          <a:solidFill>
            <a:srgbClr val="C19DC1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Patients who meet diagnostic criteria for IBS but cannot be accurately categorized into one of the other three subtypes</a:t>
            </a:r>
          </a:p>
        </p:txBody>
      </p:sp>
    </p:spTree>
    <p:extLst>
      <p:ext uri="{BB962C8B-B14F-4D97-AF65-F5344CB8AC3E}">
        <p14:creationId xmlns:p14="http://schemas.microsoft.com/office/powerpoint/2010/main" val="3247442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96926" y="646453"/>
            <a:ext cx="9816001" cy="5361709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Prevalence of IBS in North America estimated from population-based studies is approximately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10 to 15 </a:t>
            </a:r>
            <a:r>
              <a:rPr lang="en-US" sz="2800" dirty="0">
                <a:latin typeface="Arial Narrow" panose="020B0606020202030204" pitchFamily="34" charset="0"/>
              </a:rPr>
              <a:t>percent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In a meta-analysis that included eight international studies, the pooled prevalence of IBS was estimated to be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11</a:t>
            </a:r>
            <a:r>
              <a:rPr lang="en-US" sz="2800" dirty="0">
                <a:latin typeface="Arial Narrow" panose="020B0606020202030204" pitchFamily="34" charset="0"/>
              </a:rPr>
              <a:t> percent, with wide variation by geographic reign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The prevalence of IBS was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25</a:t>
            </a:r>
            <a:r>
              <a:rPr lang="en-US" sz="2800" dirty="0">
                <a:latin typeface="Arial Narrow" panose="020B0606020202030204" pitchFamily="34" charset="0"/>
              </a:rPr>
              <a:t> percent lower in those aged over 50 years as compared with those who were younger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609600" y="292510"/>
            <a:ext cx="411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EPIDEMIOLOGY</a:t>
            </a:r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B26BA-579F-42D2-9151-717BB8E4A3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84" y="646453"/>
            <a:ext cx="3098390" cy="30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9840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4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96926" y="674052"/>
            <a:ext cx="9531388" cy="4990793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The overall prevalence of IBS in women was higher as compared with men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This relative difference reflects an absolute difference in prevalence of approximately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5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percent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between the sexes, with a prevalence in women and men of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14 and 9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percent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Women may be more likely to have constipation-predominant IBS as compared with 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609600" y="292510"/>
            <a:ext cx="411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EPIDEMIOLOGY</a:t>
            </a:r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B26BA-579F-42D2-9151-717BB8E4A3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84" y="646453"/>
            <a:ext cx="3098390" cy="30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3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404B6E-D19B-49C0-B08D-BD01E6BB0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53481"/>
              </p:ext>
            </p:extLst>
          </p:nvPr>
        </p:nvGraphicFramePr>
        <p:xfrm>
          <a:off x="470263" y="248194"/>
          <a:ext cx="11325497" cy="64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5A578E6-B497-411C-B40B-9A46C940D68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4908" y="244963"/>
            <a:ext cx="2197036" cy="21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3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447446" y="791600"/>
            <a:ext cx="9168994" cy="5593960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No predominant pattern of motor activity has emerged as a marker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Motor abnormalities of the gastrointestinal tract are detectable in some patients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The relevance of motor function alterations to symptoms has yet to be established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Pharmacologic stimulation of gut motility in IBS patients has been reported to reduce gas retention and improve symptoms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609600" y="292510"/>
            <a:ext cx="65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GASTROINTESTINAL MOTILITY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05C076-DA53-49F2-AB19-0A167FCC48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9" y="1884529"/>
            <a:ext cx="3088941" cy="30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662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EDF86D-FA1A-4250-89E8-58319D6B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9F6A1E-72B8-4CBB-9E09-7AEFBC8A2150}"/>
              </a:ext>
            </a:extLst>
          </p:cNvPr>
          <p:cNvSpPr/>
          <p:nvPr/>
        </p:nvSpPr>
        <p:spPr>
          <a:xfrm>
            <a:off x="206708" y="791600"/>
            <a:ext cx="11536801" cy="2872531"/>
          </a:xfrm>
          <a:prstGeom prst="round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 frequent finding in IBS patients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Perception in the gastrointestinal (GI) tract results from stimulation of various receptors in the gut wall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 These receptors transmit signals via afferent neural pathways to the brain.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962E8-51B6-4910-BB2B-9AF7DCA1E665}"/>
              </a:ext>
            </a:extLst>
          </p:cNvPr>
          <p:cNvSpPr txBox="1"/>
          <p:nvPr/>
        </p:nvSpPr>
        <p:spPr>
          <a:xfrm>
            <a:off x="609600" y="292510"/>
            <a:ext cx="65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VISCERAL HYPERSENSITIVITY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017855E-054A-45A0-9121-5BD0FA6431E9}"/>
              </a:ext>
            </a:extLst>
          </p:cNvPr>
          <p:cNvSpPr/>
          <p:nvPr/>
        </p:nvSpPr>
        <p:spPr>
          <a:xfrm>
            <a:off x="609600" y="4291169"/>
            <a:ext cx="3635829" cy="1939793"/>
          </a:xfrm>
          <a:prstGeom prst="round2SameRect">
            <a:avLst/>
          </a:prstGeom>
          <a:solidFill>
            <a:srgbClr val="26648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Heightened sensitivity of the intestines to normal sensations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15EA709-D0FF-443C-9A13-B221F89260FD}"/>
              </a:ext>
            </a:extLst>
          </p:cNvPr>
          <p:cNvSpPr/>
          <p:nvPr/>
        </p:nvSpPr>
        <p:spPr>
          <a:xfrm>
            <a:off x="6379029" y="3708059"/>
            <a:ext cx="4162696" cy="1141573"/>
          </a:xfrm>
          <a:prstGeom prst="round2SameRect">
            <a:avLst/>
          </a:prstGeom>
          <a:solidFill>
            <a:srgbClr val="4F8FB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Local GI nervous system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85A23B39-8A32-46C5-8830-8C8979EFFB46}"/>
              </a:ext>
            </a:extLst>
          </p:cNvPr>
          <p:cNvSpPr/>
          <p:nvPr/>
        </p:nvSpPr>
        <p:spPr>
          <a:xfrm>
            <a:off x="6379029" y="5600532"/>
            <a:ext cx="4162695" cy="1141573"/>
          </a:xfrm>
          <a:prstGeom prst="round2SameRect">
            <a:avLst/>
          </a:prstGeom>
          <a:solidFill>
            <a:srgbClr val="29BAC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Narrow" panose="020B0606020202030204" pitchFamily="34" charset="0"/>
              </a:rPr>
              <a:t>central modulation from the brain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267E75-24BD-40A9-8B34-924684B7E925}"/>
              </a:ext>
            </a:extLst>
          </p:cNvPr>
          <p:cNvCxnSpPr>
            <a:cxnSpLocks/>
          </p:cNvCxnSpPr>
          <p:nvPr/>
        </p:nvCxnSpPr>
        <p:spPr>
          <a:xfrm flipV="1">
            <a:off x="4474028" y="4493623"/>
            <a:ext cx="1621972" cy="500367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BCCBFA-3D25-42D8-880F-40AFBDEB0ACB}"/>
              </a:ext>
            </a:extLst>
          </p:cNvPr>
          <p:cNvCxnSpPr>
            <a:cxnSpLocks/>
          </p:cNvCxnSpPr>
          <p:nvPr/>
        </p:nvCxnSpPr>
        <p:spPr>
          <a:xfrm>
            <a:off x="4474028" y="5559523"/>
            <a:ext cx="1693817" cy="671439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us Sign 21">
            <a:extLst>
              <a:ext uri="{FF2B5EF4-FFF2-40B4-BE49-F238E27FC236}">
                <a16:creationId xmlns:a16="http://schemas.microsoft.com/office/drawing/2014/main" id="{E8506439-2FAC-40E4-B055-35C60B8B9D32}"/>
              </a:ext>
            </a:extLst>
          </p:cNvPr>
          <p:cNvSpPr/>
          <p:nvPr/>
        </p:nvSpPr>
        <p:spPr>
          <a:xfrm>
            <a:off x="8192325" y="4974898"/>
            <a:ext cx="634450" cy="500367"/>
          </a:xfrm>
          <a:prstGeom prst="mathPlus">
            <a:avLst>
              <a:gd name="adj1" fmla="val 151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6CFC51-D461-4726-B159-6C167418DAFD}"/>
              </a:ext>
            </a:extLst>
          </p:cNvPr>
          <p:cNvSpPr txBox="1"/>
          <p:nvPr/>
        </p:nvSpPr>
        <p:spPr>
          <a:xfrm>
            <a:off x="5599651" y="4163221"/>
            <a:ext cx="8809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Cooper Black" panose="0208090404030B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0272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13" grpId="0" animBg="1"/>
      <p:bldP spid="22" grpId="0" animBg="1"/>
      <p:bldP spid="23" grpId="0"/>
      <p:bldP spid="2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6694</TotalTime>
  <Words>946</Words>
  <Application>Microsoft Office PowerPoint</Application>
  <PresentationFormat>Widescreen</PresentationFormat>
  <Paragraphs>156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Cooper Black</vt:lpstr>
      <vt:lpstr>Modern No.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Mahtab Kn</cp:lastModifiedBy>
  <cp:revision>118</cp:revision>
  <dcterms:created xsi:type="dcterms:W3CDTF">2023-10-16T16:01:25Z</dcterms:created>
  <dcterms:modified xsi:type="dcterms:W3CDTF">2024-07-19T08:54:48Z</dcterms:modified>
</cp:coreProperties>
</file>