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4" r:id="rId2"/>
    <p:sldId id="331" r:id="rId3"/>
    <p:sldId id="292" r:id="rId4"/>
    <p:sldId id="295" r:id="rId5"/>
    <p:sldId id="303" r:id="rId6"/>
    <p:sldId id="297" r:id="rId7"/>
    <p:sldId id="315" r:id="rId8"/>
    <p:sldId id="304" r:id="rId9"/>
    <p:sldId id="305" r:id="rId10"/>
    <p:sldId id="311" r:id="rId11"/>
    <p:sldId id="313" r:id="rId12"/>
    <p:sldId id="314" r:id="rId13"/>
    <p:sldId id="298" r:id="rId14"/>
    <p:sldId id="302" r:id="rId15"/>
    <p:sldId id="299" r:id="rId16"/>
    <p:sldId id="317" r:id="rId17"/>
    <p:sldId id="316" r:id="rId18"/>
    <p:sldId id="318" r:id="rId19"/>
    <p:sldId id="320" r:id="rId20"/>
    <p:sldId id="319" r:id="rId21"/>
    <p:sldId id="325" r:id="rId22"/>
    <p:sldId id="330" r:id="rId23"/>
    <p:sldId id="321" r:id="rId24"/>
    <p:sldId id="322" r:id="rId25"/>
    <p:sldId id="324" r:id="rId26"/>
    <p:sldId id="326" r:id="rId27"/>
    <p:sldId id="327" r:id="rId28"/>
    <p:sldId id="328" r:id="rId29"/>
    <p:sldId id="300" r:id="rId30"/>
    <p:sldId id="296" r:id="rId31"/>
    <p:sldId id="332" r:id="rId32"/>
    <p:sldId id="3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tab Kn" initials="MK" lastIdx="4" clrIdx="0">
    <p:extLst>
      <p:ext uri="{19B8F6BF-5375-455C-9EA6-DF929625EA0E}">
        <p15:presenceInfo xmlns:p15="http://schemas.microsoft.com/office/powerpoint/2012/main" userId="983fc1376fcbc5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8C"/>
    <a:srgbClr val="F02F34"/>
    <a:srgbClr val="045ACF"/>
    <a:srgbClr val="031232"/>
    <a:srgbClr val="8CFED2"/>
    <a:srgbClr val="CEA8E3"/>
    <a:srgbClr val="D1B07B"/>
    <a:srgbClr val="4769DF"/>
    <a:srgbClr val="2164A5"/>
    <a:srgbClr val="889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3860" autoAdjust="0"/>
  </p:normalViewPr>
  <p:slideViewPr>
    <p:cSldViewPr snapToGrid="0" showGuides="1">
      <p:cViewPr varScale="1">
        <p:scale>
          <a:sx n="75" d="100"/>
          <a:sy n="75" d="100"/>
        </p:scale>
        <p:origin x="1003" y="634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5EA3-168D-4A56-A247-DA04FAF940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C57F-99B2-4C73-9061-FCF51BD9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3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40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12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2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4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5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0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8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5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7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3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72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35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1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2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2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42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2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1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5F305-13D8-4D17-960E-C602F1472B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8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FF45-9F65-4C34-8DE4-BC791B45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BF27E-70A2-4435-8C91-D2C21BC7C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1AEC-D614-4733-A2DC-F64A16DB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2321-A146-46EA-A63F-3760E887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08F2-D194-472D-A6BB-569C84C9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B6BD-8E0D-486A-BAF9-338129B3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D5B18-103E-4BFA-A5BA-8A7D5A2AD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1C939-67B6-42DE-BECD-82AC4346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2C0E-5E0E-404D-AECD-B607F3B7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86EF4-1191-41EB-A57D-549A51E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FDD6D-E2A0-4455-BF46-6A2EF3D3B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075AA-678E-4667-BA17-BAE06A671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22526-23C0-461A-92CC-3B98F866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3261F-248D-4AA5-B660-EB63B902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65EC-ECFB-4D30-9F01-7E91519B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5247-41CB-4A82-95AD-015961DD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9E7A-3CB6-4BF3-9984-D81670020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16A5-636B-4439-A0B7-CC64F63D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375D-B8B5-4518-A61C-099945F6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8EF5-B363-4938-B7CD-8AD1FDDA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7681-E977-4873-AC20-0185BB1C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6FD7B-98CE-4BAA-9509-21F7E27A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F0C6-E9D0-4FBF-811C-E8AE0D9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955F1-B1F3-45DA-880C-FC81DB8B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091E-2891-408C-BBD1-B429F82A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8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07CA-34B6-4480-97F0-63DD8399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C95C-2A0A-44E2-8219-86A8446EE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84CAF-7D97-4CB5-95F4-52D7B8296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4FFDD-1891-451F-A9EA-6EDE9926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D0FA3-9DFB-4F8C-8028-657E3EFE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C0199-13C8-4006-842B-DA7F652A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D349-41C9-4874-98EA-A49F2058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04C6E-C87A-47DA-841D-A031ACEDB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51E46-6659-433F-A5B4-2007D6DC9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FE789-4EFB-4D9F-AA57-585073386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5700-400F-49E0-8A60-4D4044739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ABCA5-450C-471C-8293-8B3B1606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5D8BD-6BE5-4445-BF3A-D501D5A4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F55DC-4E83-4C0C-8A42-66AE6808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600-A521-4714-BE1E-60809789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0BF5D-2BA3-4BB0-AA85-94B51A5B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C7C0B-24B9-43BA-9B64-28C5477A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EF613-7EA7-4194-AD0A-8A19498F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CF5DA-F49C-43A3-84D1-FAD43A2A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9EFEF-9C14-4B80-BAD9-3EE9DFBC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883DD-1F26-4843-8062-86CF7EBA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54AC-2C5D-49A6-B0F2-263A2B1C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DA59-EAAF-4A86-AE68-DC3F3078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D468-AB85-4801-8121-6C009CAF3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2ED8D-7C64-47E2-9D43-45A8C53B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02F09-DD29-4872-992E-D63FA4DC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A98A2-C10D-4B1C-8150-2C9D6B41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85EE-82FE-431F-A7AB-D6625A6A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717C7-71F3-4478-BA27-E154A22DA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7ED30-9795-4D85-9B8E-E33B54C20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2A928-E116-4C16-BC33-18885AC4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0DA8D-630A-4DAD-A154-D95A8C8D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2CEE7-8552-44E6-B768-02C2C5FA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E1568-1D7B-4F44-A065-76F134AC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C8768-12CA-4295-A028-CEB149A4C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4088-7CD7-4ACE-8ACA-572199822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9755-ED8F-4C1B-9132-A05D6407975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AF94-1C04-40DE-8F07-DDEA1545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17C9-2EF2-43BB-8697-434EA0A0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7D1F-3875-4F44-9F4E-CB98E495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6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8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microsoft.com/office/2007/relationships/hdphoto" Target="../media/hdphoto4.wdp"/><Relationship Id="rId15" Type="http://schemas.openxmlformats.org/officeDocument/2006/relationships/image" Target="../media/image24.png"/><Relationship Id="rId10" Type="http://schemas.openxmlformats.org/officeDocument/2006/relationships/image" Target="../media/image19.jp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1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3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19.jp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1.jpg"/><Relationship Id="rId4" Type="http://schemas.openxmlformats.org/officeDocument/2006/relationships/image" Target="../media/image7.png"/><Relationship Id="rId9" Type="http://schemas.openxmlformats.org/officeDocument/2006/relationships/image" Target="../media/image20.jpg"/><Relationship Id="rId1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1.jpg"/><Relationship Id="rId4" Type="http://schemas.openxmlformats.org/officeDocument/2006/relationships/image" Target="../media/image7.png"/><Relationship Id="rId9" Type="http://schemas.openxmlformats.org/officeDocument/2006/relationships/image" Target="../media/image20.jpg"/><Relationship Id="rId1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1.jpg"/><Relationship Id="rId4" Type="http://schemas.openxmlformats.org/officeDocument/2006/relationships/image" Target="../media/image7.png"/><Relationship Id="rId9" Type="http://schemas.openxmlformats.org/officeDocument/2006/relationships/image" Target="../media/image20.jp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1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1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1.jpg"/><Relationship Id="rId5" Type="http://schemas.microsoft.com/office/2007/relationships/hdphoto" Target="../media/hdphoto4.wdp"/><Relationship Id="rId15" Type="http://schemas.openxmlformats.org/officeDocument/2006/relationships/image" Target="../media/image24.png"/><Relationship Id="rId10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4.png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19.jpg"/><Relationship Id="rId10" Type="http://schemas.openxmlformats.org/officeDocument/2006/relationships/image" Target="../media/image21.jpg"/><Relationship Id="rId4" Type="http://schemas.openxmlformats.org/officeDocument/2006/relationships/image" Target="../media/image7.png"/><Relationship Id="rId9" Type="http://schemas.openxmlformats.org/officeDocument/2006/relationships/image" Target="../media/image20.jpg"/><Relationship Id="rId1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3.jpg"/><Relationship Id="rId5" Type="http://schemas.microsoft.com/office/2007/relationships/hdphoto" Target="../media/hdphoto4.wdp"/><Relationship Id="rId15" Type="http://schemas.openxmlformats.org/officeDocument/2006/relationships/image" Target="../media/image22.jpg"/><Relationship Id="rId10" Type="http://schemas.openxmlformats.org/officeDocument/2006/relationships/image" Target="../media/image21.jp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1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slide" Target="slide30.xml"/><Relationship Id="rId3" Type="http://schemas.openxmlformats.org/officeDocument/2006/relationships/image" Target="../media/image1.png"/><Relationship Id="rId21" Type="http://schemas.openxmlformats.org/officeDocument/2006/relationships/slide" Target="slide8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microsoft.com/office/2007/relationships/hdphoto" Target="../media/hdphoto6.wdp"/><Relationship Id="rId10" Type="http://schemas.microsoft.com/office/2007/relationships/hdphoto" Target="../media/hdphoto2.wdp"/><Relationship Id="rId19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image" Target="../media/image4.png"/><Relationship Id="rId14" Type="http://schemas.openxmlformats.org/officeDocument/2006/relationships/image" Target="../media/image6.png"/><Relationship Id="rId2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dpdx/microsporidiosis/" TargetMode="Externa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B320D-EF0B-423E-8816-DD67BA3CD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12192000" cy="6858000"/>
          </a:xfrm>
          <a:prstGeom prst="rect">
            <a:avLst/>
          </a:prstGeom>
        </p:spPr>
      </p:pic>
      <p:sp useBgFill="1">
        <p:nvSpPr>
          <p:cNvPr id="9" name="Rectangle: Rounded Corners 8">
            <a:extLst>
              <a:ext uri="{FF2B5EF4-FFF2-40B4-BE49-F238E27FC236}">
                <a16:creationId xmlns:a16="http://schemas.microsoft.com/office/drawing/2014/main" id="{DAC51CAD-F552-4801-9017-0909115FC5F7}"/>
              </a:ext>
            </a:extLst>
          </p:cNvPr>
          <p:cNvSpPr/>
          <p:nvPr/>
        </p:nvSpPr>
        <p:spPr>
          <a:xfrm>
            <a:off x="2794000" y="2451100"/>
            <a:ext cx="6604000" cy="1955800"/>
          </a:xfrm>
          <a:prstGeom prst="roundRect">
            <a:avLst/>
          </a:prstGeom>
          <a:ln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gency FB" panose="020B0503020202020204" pitchFamily="34" charset="0"/>
              </a:rPr>
              <a:t>Encephalitozoon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gency FB" panose="020B0503020202020204" pitchFamily="34" charset="0"/>
              </a:rPr>
              <a:t> intestinalis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39014CF-3C61-4F56-AE8A-E0CD514263A6}"/>
              </a:ext>
            </a:extLst>
          </p:cNvPr>
          <p:cNvSpPr/>
          <p:nvPr/>
        </p:nvSpPr>
        <p:spPr>
          <a:xfrm>
            <a:off x="-2792186" y="-7217225"/>
            <a:ext cx="17776372" cy="16622486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000" dirty="0">
                <a:cs typeface="B Homa" panose="00000400000000000000" pitchFamily="2" charset="-78"/>
              </a:rPr>
              <a:t>چرخة زندگی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A9960-D76A-4035-B11D-ACE56B1B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-16200"/>
          <a:stretch/>
        </p:blipFill>
        <p:spPr>
          <a:xfrm>
            <a:off x="5769440" y="-7707086"/>
            <a:ext cx="21368650" cy="14565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A3DB05-59AA-496F-B503-8AE699F12A8F}"/>
              </a:ext>
            </a:extLst>
          </p:cNvPr>
          <p:cNvSpPr txBox="1"/>
          <p:nvPr/>
        </p:nvSpPr>
        <p:spPr>
          <a:xfrm>
            <a:off x="0" y="0"/>
            <a:ext cx="576944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56853-B799-4226-A737-BCF2C144CBFC}"/>
              </a:ext>
            </a:extLst>
          </p:cNvPr>
          <p:cNvSpPr/>
          <p:nvPr/>
        </p:nvSpPr>
        <p:spPr>
          <a:xfrm>
            <a:off x="244929" y="2921810"/>
            <a:ext cx="527958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Homa" panose="00000400000000000000" pitchFamily="2" charset="-78"/>
              </a:rPr>
              <a:t>با رشد اسپوروپلاسم، مرونت تشکیل شده که وارد سیکل اولیة مروگونی میشود.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97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D2747FAB-974E-45DF-87E9-6A11C76C5808}"/>
              </a:ext>
            </a:extLst>
          </p:cNvPr>
          <p:cNvSpPr/>
          <p:nvPr/>
        </p:nvSpPr>
        <p:spPr>
          <a:xfrm>
            <a:off x="-2792186" y="-7217225"/>
            <a:ext cx="17776372" cy="16622486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000" dirty="0">
                <a:cs typeface="B Homa" panose="00000400000000000000" pitchFamily="2" charset="-78"/>
              </a:rPr>
              <a:t>چرخة زندگی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A9960-D76A-4035-B11D-ACE56B1B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6" t="511" r="-32146" b="-511"/>
          <a:stretch/>
        </p:blipFill>
        <p:spPr>
          <a:xfrm>
            <a:off x="5769439" y="-7626404"/>
            <a:ext cx="21368650" cy="14565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A3DB05-59AA-496F-B503-8AE699F12A8F}"/>
              </a:ext>
            </a:extLst>
          </p:cNvPr>
          <p:cNvSpPr txBox="1"/>
          <p:nvPr/>
        </p:nvSpPr>
        <p:spPr>
          <a:xfrm>
            <a:off x="0" y="0"/>
            <a:ext cx="576944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C8E76-4AA5-4270-9893-79ACB7263543}"/>
              </a:ext>
            </a:extLst>
          </p:cNvPr>
          <p:cNvSpPr txBox="1"/>
          <p:nvPr/>
        </p:nvSpPr>
        <p:spPr>
          <a:xfrm>
            <a:off x="-13391535" y="-855406"/>
            <a:ext cx="510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AA29E-705F-40C0-848C-3DD7EB8EBC1C}"/>
              </a:ext>
            </a:extLst>
          </p:cNvPr>
          <p:cNvSpPr/>
          <p:nvPr/>
        </p:nvSpPr>
        <p:spPr>
          <a:xfrm>
            <a:off x="244928" y="2189205"/>
            <a:ext cx="5279583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cs typeface="B Homa" panose="00000400000000000000" pitchFamily="2" charset="-78"/>
              </a:rPr>
              <a:t>سیکل مروگونی یکبار دیگر تکرار شده و سیکل جنسی (اسپوروگونی) با تشکیل اسپورونتها آغاز میشود و در نهایت به فرم عفونتزای انگلی (اسپور) تبدیل خواهد شد</a:t>
            </a:r>
            <a:r>
              <a:rPr lang="en-US" sz="28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0132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F6C8EBF-F5E1-454B-B052-698F8583BF68}"/>
              </a:ext>
            </a:extLst>
          </p:cNvPr>
          <p:cNvSpPr/>
          <p:nvPr/>
        </p:nvSpPr>
        <p:spPr>
          <a:xfrm>
            <a:off x="-2792186" y="-7217225"/>
            <a:ext cx="17776372" cy="16622486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چرخة زندگی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2099B-C460-46E0-B117-0EE10B8712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7" y="0"/>
            <a:ext cx="849086" cy="849086"/>
          </a:xfrm>
          <a:prstGeom prst="rect">
            <a:avLst/>
          </a:prstGeom>
        </p:spPr>
      </p:pic>
      <p:sp>
        <p:nvSpPr>
          <p:cNvPr id="9" name="Freeform: Shape 8">
            <a:hlinkClick r:id="rId6" action="ppaction://hlinksldjump"/>
            <a:extLst>
              <a:ext uri="{FF2B5EF4-FFF2-40B4-BE49-F238E27FC236}">
                <a16:creationId xmlns:a16="http://schemas.microsoft.com/office/drawing/2014/main" id="{90ED7EFB-BA6F-4B41-AA30-5251251A624D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290E8F-5537-4EEA-96C5-B7693F904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5" y="1807072"/>
            <a:ext cx="7134868" cy="4230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259CDB-7EF6-4873-88B9-F475E9D8E048}"/>
              </a:ext>
            </a:extLst>
          </p:cNvPr>
          <p:cNvSpPr txBox="1"/>
          <p:nvPr/>
        </p:nvSpPr>
        <p:spPr>
          <a:xfrm>
            <a:off x="8037073" y="1561028"/>
            <a:ext cx="3647379" cy="350734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fa-IR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اسپورها ممکن است مجدداً تکثیر یافته و سلولهای مجاور را نیز آلوده سازند. معمول</a:t>
            </a:r>
            <a:r>
              <a:rPr lang="fa-IR" sz="2000" dirty="0">
                <a:solidFill>
                  <a:schemeClr val="bg1"/>
                </a:solidFill>
                <a:cs typeface="B Homa" panose="00000400000000000000" pitchFamily="2" charset="-78"/>
              </a:rPr>
              <a:t>ا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 تقسیمات به طریق میتوز صورت میگیرد</a:t>
            </a:r>
            <a:r>
              <a:rPr lang="en-US" sz="2000" dirty="0">
                <a:solidFill>
                  <a:schemeClr val="bg1"/>
                </a:solidFill>
                <a:cs typeface="B Homa" panose="00000400000000000000" pitchFamily="2" charset="-78"/>
              </a:rPr>
              <a:t>. 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بررسیها نشان میدهد که اسپورها هرگز در بدن میزبان جدید پاره نمیشوند</a:t>
            </a:r>
            <a:r>
              <a:rPr lang="en-US" sz="20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fa-IR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42C87-D2E0-40D1-B6EF-63B7707829FF}"/>
              </a:ext>
            </a:extLst>
          </p:cNvPr>
          <p:cNvSpPr txBox="1"/>
          <p:nvPr/>
        </p:nvSpPr>
        <p:spPr>
          <a:xfrm>
            <a:off x="7958431" y="2293678"/>
            <a:ext cx="3901968" cy="1804749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fa-IR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از خصوصیات مهم میکروسپوراها تولید اسپورهای خارجی است.</a:t>
            </a:r>
            <a:endParaRPr lang="fa-IR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fa-IR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7AD52-ADFB-4CB5-B379-BADD5B8EB6BD}"/>
              </a:ext>
            </a:extLst>
          </p:cNvPr>
          <p:cNvSpPr/>
          <p:nvPr/>
        </p:nvSpPr>
        <p:spPr>
          <a:xfrm>
            <a:off x="2683565" y="5404586"/>
            <a:ext cx="2166731" cy="397565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F36273-A79C-4022-B21B-88843264CC45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525520" y="2544342"/>
            <a:ext cx="4323244" cy="2492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D6965D-05F1-4A73-B1DE-826E73BD709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744720" y="3314700"/>
            <a:ext cx="3292353" cy="1741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E70765-0212-44FC-9AEE-2508AFD51B20}"/>
              </a:ext>
            </a:extLst>
          </p:cNvPr>
          <p:cNvSpPr txBox="1"/>
          <p:nvPr/>
        </p:nvSpPr>
        <p:spPr>
          <a:xfrm>
            <a:off x="-6135991" y="3894041"/>
            <a:ext cx="3695584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FEA56B-076D-4792-8C7C-542D02A45A5E}"/>
              </a:ext>
            </a:extLst>
          </p:cNvPr>
          <p:cNvSpPr/>
          <p:nvPr/>
        </p:nvSpPr>
        <p:spPr>
          <a:xfrm rot="10800000" flipV="1">
            <a:off x="-5610851" y="4064239"/>
            <a:ext cx="2630356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cs typeface="B Homa" panose="00000400000000000000" pitchFamily="2" charset="-78"/>
              </a:rPr>
              <a:t>سیکل مروگونی یکبار دیگر تکرار شده و سیکل جنسی (اسپوروگونی) با تشکیل اسپورونتها آغاز میشود و در نهایت به فرم عفونتزای انگلی (اسپور) تبدیل خواهد شد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47F42D-BFFB-4E1E-A9F5-E790A33ADF37}"/>
              </a:ext>
            </a:extLst>
          </p:cNvPr>
          <p:cNvSpPr txBox="1"/>
          <p:nvPr/>
        </p:nvSpPr>
        <p:spPr>
          <a:xfrm>
            <a:off x="7848764" y="1002453"/>
            <a:ext cx="4121302" cy="3083778"/>
          </a:xfrm>
          <a:prstGeom prst="roundRect">
            <a:avLst>
              <a:gd name="adj" fmla="val 13625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مرونتها ممکن است به روش تقسیم دوتایی (</a:t>
            </a:r>
            <a:r>
              <a:rPr lang="en-US" sz="2000" dirty="0">
                <a:solidFill>
                  <a:schemeClr val="bg1"/>
                </a:solidFill>
                <a:cs typeface="B Homa" panose="00000400000000000000" pitchFamily="2" charset="-78"/>
              </a:rPr>
              <a:t>fission Binary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) یا تقسیم چندتایی (</a:t>
            </a:r>
            <a:r>
              <a:rPr lang="en-US" sz="2000" dirty="0">
                <a:solidFill>
                  <a:schemeClr val="bg1"/>
                </a:solidFill>
                <a:cs typeface="B Homa" panose="00000400000000000000" pitchFamily="2" charset="-78"/>
              </a:rPr>
              <a:t>Schizogony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)تکثیر یابند و به اسپورونت (</a:t>
            </a:r>
            <a:r>
              <a:rPr lang="en-US" sz="2000" dirty="0" err="1">
                <a:solidFill>
                  <a:schemeClr val="bg1"/>
                </a:solidFill>
                <a:cs typeface="B Homa" panose="00000400000000000000" pitchFamily="2" charset="-78"/>
              </a:rPr>
              <a:t>Sporont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) اسپوروب</a:t>
            </a:r>
            <a:r>
              <a:rPr lang="fa-IR" sz="2000" dirty="0">
                <a:solidFill>
                  <a:schemeClr val="bg1"/>
                </a:solidFill>
                <a:cs typeface="B Homa" panose="00000400000000000000" pitchFamily="2" charset="-78"/>
              </a:rPr>
              <a:t>لا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ست (</a:t>
            </a:r>
            <a:r>
              <a:rPr lang="en-US" sz="2000" dirty="0">
                <a:solidFill>
                  <a:schemeClr val="bg1"/>
                </a:solidFill>
                <a:cs typeface="B Homa" panose="00000400000000000000" pitchFamily="2" charset="-78"/>
              </a:rPr>
              <a:t>Sporoblast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) و اسپوروگونیال پ</a:t>
            </a:r>
            <a:r>
              <a:rPr lang="fa-IR" sz="2000" dirty="0">
                <a:solidFill>
                  <a:schemeClr val="bg1"/>
                </a:solidFill>
                <a:cs typeface="B Homa" panose="00000400000000000000" pitchFamily="2" charset="-78"/>
              </a:rPr>
              <a:t>لاس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مودیا</a:t>
            </a:r>
            <a:r>
              <a:rPr lang="fa-IR" sz="20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(</a:t>
            </a:r>
            <a:r>
              <a:rPr lang="en-US" sz="2000" dirty="0">
                <a:solidFill>
                  <a:schemeClr val="bg1"/>
                </a:solidFill>
                <a:cs typeface="B Homa" panose="00000400000000000000" pitchFamily="2" charset="-78"/>
              </a:rPr>
              <a:t>plasmodia </a:t>
            </a:r>
            <a:r>
              <a:rPr lang="en-US" sz="2000" dirty="0" err="1">
                <a:solidFill>
                  <a:schemeClr val="bg1"/>
                </a:solidFill>
                <a:cs typeface="B Homa" panose="00000400000000000000" pitchFamily="2" charset="-78"/>
              </a:rPr>
              <a:t>Sporogonia</a:t>
            </a:r>
            <a:r>
              <a:rPr lang="ar-SA" sz="2000" dirty="0">
                <a:solidFill>
                  <a:schemeClr val="bg1"/>
                </a:solidFill>
                <a:cs typeface="B Homa" panose="00000400000000000000" pitchFamily="2" charset="-78"/>
              </a:rPr>
              <a:t>) و نهایتاً اسپورهاگ تبدیل میشوند</a:t>
            </a:r>
            <a:r>
              <a:rPr lang="fa-IR" sz="20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  <a:endParaRPr lang="en-US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fa-IR" sz="20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0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6" grpId="1" build="allAtOnce" animBg="1"/>
      <p:bldP spid="19" grpId="0" uiExpand="1" build="p" animBg="1"/>
      <p:bldP spid="5" grpId="0" animBg="1"/>
      <p:bldP spid="15" grpId="0" uiExpand="1" build="p" animBg="1"/>
      <p:bldP spid="15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2914F1C-CC94-4556-9A26-48B3054AAD55}"/>
              </a:ext>
            </a:extLst>
          </p:cNvPr>
          <p:cNvSpPr/>
          <p:nvPr/>
        </p:nvSpPr>
        <p:spPr>
          <a:xfrm>
            <a:off x="-2506507" y="-6820470"/>
            <a:ext cx="17278350" cy="16100794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Homa" panose="00000400000000000000" pitchFamily="2" charset="-78"/>
              </a:rPr>
              <a:t>بیماریزایی</a:t>
            </a:r>
            <a:endParaRPr lang="en-US" sz="3200" dirty="0">
              <a:cs typeface="B Homa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DEC169-C6DA-4D8B-A66A-09306A73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2" y="255442"/>
            <a:ext cx="810897" cy="727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D937D0-DA80-4242-B6E4-BF5C399D5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67" y="-23565"/>
            <a:ext cx="4103660" cy="7220119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68000"/>
              </a:scheme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4C557A0-CB9D-4F60-A449-A8F2DE01B8DF}"/>
              </a:ext>
            </a:extLst>
          </p:cNvPr>
          <p:cNvSpPr/>
          <p:nvPr/>
        </p:nvSpPr>
        <p:spPr>
          <a:xfrm rot="5713880">
            <a:off x="9663927" y="4642961"/>
            <a:ext cx="264771" cy="2705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5000">
                <a:srgbClr val="D0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/>
          </a:ln>
          <a:effectLst>
            <a:outerShdw blurRad="228600" sx="158000" sy="158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093884-6826-4D9B-B7E6-9FAA81A6F38C}"/>
              </a:ext>
            </a:extLst>
          </p:cNvPr>
          <p:cNvCxnSpPr>
            <a:cxnSpLocks/>
          </p:cNvCxnSpPr>
          <p:nvPr/>
        </p:nvCxnSpPr>
        <p:spPr>
          <a:xfrm>
            <a:off x="7630400" y="4778211"/>
            <a:ext cx="20285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15B26B-2632-4610-99E8-93F24B429BC0}"/>
              </a:ext>
            </a:extLst>
          </p:cNvPr>
          <p:cNvSpPr txBox="1"/>
          <p:nvPr/>
        </p:nvSpPr>
        <p:spPr>
          <a:xfrm>
            <a:off x="6251510" y="4778212"/>
            <a:ext cx="2593910" cy="41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68028B-AA47-4B7C-A840-5A856881BFFB}"/>
              </a:ext>
            </a:extLst>
          </p:cNvPr>
          <p:cNvSpPr/>
          <p:nvPr/>
        </p:nvSpPr>
        <p:spPr>
          <a:xfrm rot="5713880">
            <a:off x="10758718" y="2658651"/>
            <a:ext cx="264771" cy="2705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5000">
                <a:srgbClr val="D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/>
          </a:ln>
          <a:effectLst>
            <a:outerShdw blurRad="228600" sx="158000" sy="158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044D31-1787-4A91-BF80-076E4D24E88D}"/>
              </a:ext>
            </a:extLst>
          </p:cNvPr>
          <p:cNvCxnSpPr>
            <a:cxnSpLocks/>
          </p:cNvCxnSpPr>
          <p:nvPr/>
        </p:nvCxnSpPr>
        <p:spPr>
          <a:xfrm>
            <a:off x="6501449" y="2793901"/>
            <a:ext cx="42522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155F0CF-247F-47D3-836E-F9B623CB77F8}"/>
              </a:ext>
            </a:extLst>
          </p:cNvPr>
          <p:cNvSpPr txBox="1"/>
          <p:nvPr/>
        </p:nvSpPr>
        <p:spPr>
          <a:xfrm>
            <a:off x="4255661" y="2630261"/>
            <a:ext cx="217896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تهوع، درد شکم، استفراغ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8D9626-3545-459C-BCE2-EA47DADAA692}"/>
              </a:ext>
            </a:extLst>
          </p:cNvPr>
          <p:cNvSpPr/>
          <p:nvPr/>
        </p:nvSpPr>
        <p:spPr>
          <a:xfrm rot="5713880">
            <a:off x="9344611" y="3205324"/>
            <a:ext cx="112751" cy="11274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5000">
                <a:srgbClr val="D0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/>
          </a:ln>
          <a:effectLst>
            <a:outerShdw blurRad="228600" sx="158000" sy="158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A17B0B-2181-4670-A43D-935630BC4687}"/>
              </a:ext>
            </a:extLst>
          </p:cNvPr>
          <p:cNvCxnSpPr>
            <a:cxnSpLocks/>
          </p:cNvCxnSpPr>
          <p:nvPr/>
        </p:nvCxnSpPr>
        <p:spPr>
          <a:xfrm>
            <a:off x="5087449" y="3247082"/>
            <a:ext cx="42522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A388870-E474-4329-8473-D378ED02C972}"/>
              </a:ext>
            </a:extLst>
          </p:cNvPr>
          <p:cNvSpPr txBox="1"/>
          <p:nvPr/>
        </p:nvSpPr>
        <p:spPr>
          <a:xfrm>
            <a:off x="1383196" y="3082089"/>
            <a:ext cx="37042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گزارش شده در افراد مبتلا به کوله سیستیت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6DA2D8-BC06-414F-8BEA-50AE6CFFF8DA}"/>
              </a:ext>
            </a:extLst>
          </p:cNvPr>
          <p:cNvSpPr txBox="1"/>
          <p:nvPr/>
        </p:nvSpPr>
        <p:spPr>
          <a:xfrm>
            <a:off x="2457487" y="6152224"/>
            <a:ext cx="22878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اسهال طولانی، تحلیل بدن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F5B7EF-F2D2-4498-8400-F6428EF03A3C}"/>
              </a:ext>
            </a:extLst>
          </p:cNvPr>
          <p:cNvSpPr txBox="1"/>
          <p:nvPr/>
        </p:nvSpPr>
        <p:spPr>
          <a:xfrm>
            <a:off x="6527373" y="6092769"/>
            <a:ext cx="199812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شایع ترین نوع عفونت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1DEBEE-E47E-4026-BE88-790E60BE301E}"/>
              </a:ext>
            </a:extLst>
          </p:cNvPr>
          <p:cNvSpPr txBox="1"/>
          <p:nvPr/>
        </p:nvSpPr>
        <p:spPr>
          <a:xfrm>
            <a:off x="5103155" y="5535807"/>
            <a:ext cx="1048563" cy="369332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سوء جذب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CF89BC4-17EE-44B7-8017-C4CF90C351F0}"/>
              </a:ext>
            </a:extLst>
          </p:cNvPr>
          <p:cNvCxnSpPr>
            <a:cxnSpLocks/>
            <a:stCxn id="48" idx="0"/>
            <a:endCxn id="33" idx="2"/>
          </p:cNvCxnSpPr>
          <p:nvPr/>
        </p:nvCxnSpPr>
        <p:spPr>
          <a:xfrm flipV="1">
            <a:off x="5627437" y="4962785"/>
            <a:ext cx="136243" cy="5730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939D6B6-ACBE-465D-8E32-93F9C9BFEE0B}"/>
              </a:ext>
            </a:extLst>
          </p:cNvPr>
          <p:cNvSpPr txBox="1"/>
          <p:nvPr/>
        </p:nvSpPr>
        <p:spPr>
          <a:xfrm>
            <a:off x="3911553" y="4593453"/>
            <a:ext cx="37042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عفونتهای روده ای و منتشر در مبتلایان به ایدز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1AD29B6-D177-480F-80BF-D18782647B0E}"/>
              </a:ext>
            </a:extLst>
          </p:cNvPr>
          <p:cNvSpPr/>
          <p:nvPr/>
        </p:nvSpPr>
        <p:spPr>
          <a:xfrm>
            <a:off x="7087518" y="4957590"/>
            <a:ext cx="924081" cy="1138410"/>
          </a:xfrm>
          <a:custGeom>
            <a:avLst/>
            <a:gdLst>
              <a:gd name="connsiteX0" fmla="*/ 0 w 924081"/>
              <a:gd name="connsiteY0" fmla="*/ 0 h 1138410"/>
              <a:gd name="connsiteX1" fmla="*/ 209321 w 924081"/>
              <a:gd name="connsiteY1" fmla="*/ 345196 h 1138410"/>
              <a:gd name="connsiteX2" fmla="*/ 910728 w 924081"/>
              <a:gd name="connsiteY2" fmla="*/ 558188 h 1138410"/>
              <a:gd name="connsiteX3" fmla="*/ 602255 w 924081"/>
              <a:gd name="connsiteY3" fmla="*/ 1138410 h 113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081" h="1138410">
                <a:moveTo>
                  <a:pt x="0" y="0"/>
                </a:moveTo>
                <a:cubicBezTo>
                  <a:pt x="28766" y="126082"/>
                  <a:pt x="57533" y="252165"/>
                  <a:pt x="209321" y="345196"/>
                </a:cubicBezTo>
                <a:cubicBezTo>
                  <a:pt x="361109" y="438227"/>
                  <a:pt x="845239" y="425986"/>
                  <a:pt x="910728" y="558188"/>
                </a:cubicBezTo>
                <a:cubicBezTo>
                  <a:pt x="976217" y="690390"/>
                  <a:pt x="789236" y="914400"/>
                  <a:pt x="602255" y="1138410"/>
                </a:cubicBezTo>
              </a:path>
            </a:pathLst>
          </a:custGeom>
          <a:noFill/>
          <a:ln w="19050">
            <a:solidFill>
              <a:schemeClr val="bg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D03831A-AD9F-48C7-B18C-2F35D08FF592}"/>
              </a:ext>
            </a:extLst>
          </p:cNvPr>
          <p:cNvSpPr/>
          <p:nvPr/>
        </p:nvSpPr>
        <p:spPr>
          <a:xfrm>
            <a:off x="3385754" y="4759779"/>
            <a:ext cx="719734" cy="1396092"/>
          </a:xfrm>
          <a:custGeom>
            <a:avLst/>
            <a:gdLst>
              <a:gd name="connsiteX0" fmla="*/ 524939 w 719734"/>
              <a:gd name="connsiteY0" fmla="*/ 0 h 1396092"/>
              <a:gd name="connsiteX1" fmla="*/ 2425 w 719734"/>
              <a:gd name="connsiteY1" fmla="*/ 261257 h 1396092"/>
              <a:gd name="connsiteX2" fmla="*/ 712717 w 719734"/>
              <a:gd name="connsiteY2" fmla="*/ 849085 h 1396092"/>
              <a:gd name="connsiteX3" fmla="*/ 304503 w 719734"/>
              <a:gd name="connsiteY3" fmla="*/ 1396092 h 139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34" h="1396092">
                <a:moveTo>
                  <a:pt x="524939" y="0"/>
                </a:moveTo>
                <a:cubicBezTo>
                  <a:pt x="248034" y="59871"/>
                  <a:pt x="-28871" y="119743"/>
                  <a:pt x="2425" y="261257"/>
                </a:cubicBezTo>
                <a:cubicBezTo>
                  <a:pt x="33721" y="402771"/>
                  <a:pt x="662371" y="659946"/>
                  <a:pt x="712717" y="849085"/>
                </a:cubicBezTo>
                <a:cubicBezTo>
                  <a:pt x="763063" y="1038224"/>
                  <a:pt x="533783" y="1217158"/>
                  <a:pt x="304503" y="1396092"/>
                </a:cubicBezTo>
              </a:path>
            </a:pathLst>
          </a:custGeom>
          <a:noFill/>
          <a:ln>
            <a:solidFill>
              <a:schemeClr val="bg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hlinkClick r:id="rId7" action="ppaction://hlinksldjump"/>
            <a:extLst>
              <a:ext uri="{FF2B5EF4-FFF2-40B4-BE49-F238E27FC236}">
                <a16:creationId xmlns:a16="http://schemas.microsoft.com/office/drawing/2014/main" id="{B2754421-282D-4DD6-AE80-84604E7E24B4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37" grpId="0" animBg="1"/>
      <p:bldP spid="38" grpId="0" animBg="1"/>
      <p:bldP spid="40" grpId="0" animBg="1"/>
      <p:bldP spid="42" grpId="0" animBg="1"/>
      <p:bldP spid="45" grpId="0" animBg="1"/>
      <p:bldP spid="48" grpId="0" animBg="1"/>
      <p:bldP spid="33" grpId="0" animBg="1"/>
      <p:bldP spid="5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AC4FD75F-89DC-4489-A463-184BE1C55DD7}"/>
              </a:ext>
            </a:extLst>
          </p:cNvPr>
          <p:cNvSpPr/>
          <p:nvPr/>
        </p:nvSpPr>
        <p:spPr>
          <a:xfrm>
            <a:off x="-2506507" y="-6820470"/>
            <a:ext cx="17278350" cy="16100794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Homa" panose="00000400000000000000" pitchFamily="2" charset="-78"/>
              </a:rPr>
              <a:t>بیماریزایی</a:t>
            </a:r>
            <a:endParaRPr lang="en-US" sz="32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2FDAB8-08B2-408F-990E-E0660E331A4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2" y="255442"/>
            <a:ext cx="810897" cy="72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506A72-FF22-4F93-9886-A76AF2F77DFD}"/>
              </a:ext>
            </a:extLst>
          </p:cNvPr>
          <p:cNvSpPr txBox="1"/>
          <p:nvPr/>
        </p:nvSpPr>
        <p:spPr>
          <a:xfrm>
            <a:off x="9500247" y="1788159"/>
            <a:ext cx="418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en-US" sz="88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2F42A-E171-4743-BE4E-1BA3E1DA71BD}"/>
              </a:ext>
            </a:extLst>
          </p:cNvPr>
          <p:cNvSpPr/>
          <p:nvPr/>
        </p:nvSpPr>
        <p:spPr>
          <a:xfrm>
            <a:off x="441684" y="2112068"/>
            <a:ext cx="902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انسفالیتوزون اینتستینالیس و انتروسیتوزون بینوزی به عنوان عوامل اصلی در 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10</a:t>
            </a:r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 تا 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40</a:t>
            </a:r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 درصد از بیماران ایدزی مبتلا به اسهال مزمن شناسایی شده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اند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5BE84-3036-453A-A733-FB85894E5D27}"/>
              </a:ext>
            </a:extLst>
          </p:cNvPr>
          <p:cNvSpPr/>
          <p:nvPr/>
        </p:nvSpPr>
        <p:spPr>
          <a:xfrm>
            <a:off x="486462" y="3307095"/>
            <a:ext cx="8967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انسفالیتوزون اینتستینالیس همراه با سایر گونه های انسفالیتوزن در سلول های متنوعی از جمله ماکروفاژها رشد میکند و منجر به عفونتهای منتشر میشود. 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44150-082F-407E-A23C-0C92A11696E6}"/>
              </a:ext>
            </a:extLst>
          </p:cNvPr>
          <p:cNvSpPr/>
          <p:nvPr/>
        </p:nvSpPr>
        <p:spPr>
          <a:xfrm>
            <a:off x="486462" y="4544073"/>
            <a:ext cx="8936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عفونتهای روده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ای شایعترین نوع عفونت است که در مبتلایان به ایدز دیده میشود و عامل آن انسفالیتوزون اینتستینالیس یا انتروسیتوزون بینوزی می</a:t>
            </a:r>
            <a:r>
              <a:rPr lang="en-US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باشد.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976120-DC2D-4703-BE83-096194E513BD}"/>
              </a:ext>
            </a:extLst>
          </p:cNvPr>
          <p:cNvSpPr txBox="1"/>
          <p:nvPr/>
        </p:nvSpPr>
        <p:spPr>
          <a:xfrm>
            <a:off x="9477310" y="3022600"/>
            <a:ext cx="418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en-US" sz="88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BE3B8B-A48B-46BC-97B7-45E02DE37AE0}"/>
              </a:ext>
            </a:extLst>
          </p:cNvPr>
          <p:cNvSpPr txBox="1"/>
          <p:nvPr/>
        </p:nvSpPr>
        <p:spPr>
          <a:xfrm>
            <a:off x="9483635" y="4154596"/>
            <a:ext cx="418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en-US" sz="88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8" name="Freeform: Shape 17">
            <a:hlinkClick r:id="rId5" action="ppaction://hlinksldjump"/>
            <a:extLst>
              <a:ext uri="{FF2B5EF4-FFF2-40B4-BE49-F238E27FC236}">
                <a16:creationId xmlns:a16="http://schemas.microsoft.com/office/drawing/2014/main" id="{67A976C5-B9E2-44CB-9329-E27DFC8CD7B1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96D185-1C8D-4AA6-9E31-30F4AD747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85" y="1975061"/>
            <a:ext cx="2012935" cy="3541627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6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34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2" grpId="0"/>
      <p:bldP spid="24" grpId="0"/>
      <p:bldP spid="25" grpId="0"/>
      <p:bldP spid="25" grpId="1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65316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CDAC72-8386-47D3-BCD4-D35A0C432299}"/>
              </a:ext>
            </a:extLst>
          </p:cNvPr>
          <p:cNvSpPr/>
          <p:nvPr/>
        </p:nvSpPr>
        <p:spPr>
          <a:xfrm flipH="1">
            <a:off x="3623413" y="420680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7CC6EC1-DFCC-4CD0-9AED-8BBC1F4221B2}"/>
              </a:ext>
            </a:extLst>
          </p:cNvPr>
          <p:cNvSpPr/>
          <p:nvPr/>
        </p:nvSpPr>
        <p:spPr>
          <a:xfrm>
            <a:off x="9650894" y="1151202"/>
            <a:ext cx="1828801" cy="696271"/>
          </a:xfrm>
          <a:prstGeom prst="round2SameRect">
            <a:avLst>
              <a:gd name="adj1" fmla="val 16667"/>
              <a:gd name="adj2" fmla="val 13793"/>
            </a:avLst>
          </a:prstGeom>
          <a:solidFill>
            <a:srgbClr val="9F9BB6"/>
          </a:solidFill>
          <a:ln>
            <a:noFill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میکروسپوریدیازیس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4778EE20-71FD-4E97-A4D8-B020DC50EFC6}"/>
              </a:ext>
            </a:extLst>
          </p:cNvPr>
          <p:cNvSpPr/>
          <p:nvPr/>
        </p:nvSpPr>
        <p:spPr>
          <a:xfrm>
            <a:off x="533401" y="1167209"/>
            <a:ext cx="8937172" cy="672735"/>
          </a:xfrm>
          <a:prstGeom prst="round2SameRect">
            <a:avLst>
              <a:gd name="adj1" fmla="val 16667"/>
              <a:gd name="adj2" fmla="val 13793"/>
            </a:avLst>
          </a:prstGeom>
          <a:solidFill>
            <a:srgbClr val="BEB0C1"/>
          </a:solidFill>
          <a:ln>
            <a:noFill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مشاهدة اسپورها در بیوپسی بافت ها، مدفوع، ادرار، مایع صفراوی، مایعات دئودنوم، برونش و یا بینی</a:t>
            </a:r>
            <a:endParaRPr lang="en-US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467762" y="2368287"/>
            <a:ext cx="1630095" cy="1362538"/>
          </a:xfrm>
          <a:prstGeom prst="round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2386531" y="2329532"/>
            <a:ext cx="1630095" cy="140129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354816"/>
            <a:ext cx="1653693" cy="1362538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" y="4346114"/>
            <a:ext cx="1669004" cy="1389969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67" y="2354816"/>
            <a:ext cx="1630095" cy="1384314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0" y="4346114"/>
            <a:ext cx="1649510" cy="1405833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50" y="4353563"/>
            <a:ext cx="1675790" cy="1389968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35" y="2376592"/>
            <a:ext cx="1649509" cy="1362538"/>
          </a:xfrm>
          <a:prstGeom prst="round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3898317-CAA1-4D26-AFC6-03BBA3ABD2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15" y="2376592"/>
            <a:ext cx="1696423" cy="1340642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76" y="4353563"/>
            <a:ext cx="1724979" cy="140129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24" y="4353563"/>
            <a:ext cx="1705267" cy="1401293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14CF00-48AE-49C1-BB6E-5243F187E5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35" y="4346114"/>
            <a:ext cx="1719484" cy="13532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019710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06749" y="4495915"/>
            <a:ext cx="582993" cy="501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97" y="3585526"/>
            <a:ext cx="591432" cy="487302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63" y="2667348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239" y="263499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21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358" y="1739417"/>
            <a:ext cx="589936" cy="487303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20" y="3546049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751154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0" y="1433384"/>
            <a:ext cx="4160823" cy="3465190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8180" y="2779890"/>
            <a:ext cx="31591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Gram Stain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3190901"/>
            <a:ext cx="3159176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 cuniculi spores stained with 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Chromotrope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CA88115-83C6-470D-BB19-AB7AD282E8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48" y="840765"/>
            <a:ext cx="616623" cy="487302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D1A2BA-A2D5-4AB4-94D1-F91C66E9B3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96E73C3-83B0-4635-BB72-855C683E9358}"/>
              </a:ext>
            </a:extLst>
          </p:cNvPr>
          <p:cNvSpPr/>
          <p:nvPr/>
        </p:nvSpPr>
        <p:spPr>
          <a:xfrm>
            <a:off x="402622" y="6316768"/>
            <a:ext cx="4348191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F4CF9A">
                  <a:tint val="66000"/>
                  <a:satMod val="160000"/>
                </a:srgbClr>
              </a:gs>
              <a:gs pos="50000">
                <a:srgbClr val="F4CF9A">
                  <a:tint val="44500"/>
                  <a:satMod val="160000"/>
                </a:srgbClr>
              </a:gs>
              <a:gs pos="100000">
                <a:srgbClr val="F4CF9A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166195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19669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CDAC72-8386-47D3-BCD4-D35A0C432299}"/>
              </a:ext>
            </a:extLst>
          </p:cNvPr>
          <p:cNvSpPr/>
          <p:nvPr/>
        </p:nvSpPr>
        <p:spPr>
          <a:xfrm flipH="1">
            <a:off x="4517936" y="420680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06749" y="4455483"/>
            <a:ext cx="582993" cy="501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8" y="3504664"/>
            <a:ext cx="591432" cy="487302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62" y="5420164"/>
            <a:ext cx="596908" cy="49711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73682"/>
            <a:ext cx="589936" cy="487303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43" y="3490804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596723" y="1700921"/>
            <a:ext cx="4134832" cy="3456158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3392" y="2252954"/>
            <a:ext cx="315917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Periodic acid–Schiff (PAS)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2998391"/>
            <a:ext cx="3154388" cy="175432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Anncaliia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algerae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eccrine skin glands stained with 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dot-like PAS positivity</a:t>
            </a:r>
          </a:p>
          <a:p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CAE2A75-91A3-4B60-BD23-578D1BBC3A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48" y="840765"/>
            <a:ext cx="616623" cy="487302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7C57BF-DCF5-47B1-A842-0036D60B4B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7BC771-34CC-427A-A90D-7BE93651F1E0}"/>
              </a:ext>
            </a:extLst>
          </p:cNvPr>
          <p:cNvSpPr/>
          <p:nvPr/>
        </p:nvSpPr>
        <p:spPr>
          <a:xfrm>
            <a:off x="596723" y="6326659"/>
            <a:ext cx="4154090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CEA8E3">
                  <a:tint val="66000"/>
                  <a:satMod val="160000"/>
                </a:srgbClr>
              </a:gs>
              <a:gs pos="50000">
                <a:srgbClr val="CEA8E3">
                  <a:tint val="44500"/>
                  <a:satMod val="160000"/>
                </a:srgbClr>
              </a:gs>
              <a:gs pos="100000">
                <a:srgbClr val="CEA8E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67785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06749" y="4455483"/>
            <a:ext cx="582993" cy="501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8" y="3504664"/>
            <a:ext cx="591432" cy="487302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43" y="3490804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8" y="1657122"/>
            <a:ext cx="3560136" cy="294076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8180" y="2312050"/>
            <a:ext cx="31591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Giemsa Stain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2723061"/>
            <a:ext cx="3159176" cy="1477328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single microsporidia spore from a corneal section, stained with Giemsa. In this image, the polar tubule has been extruded.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7F164C-DF40-4903-9A63-76B3BA7CB6D7}"/>
              </a:ext>
            </a:extLst>
          </p:cNvPr>
          <p:cNvSpPr/>
          <p:nvPr/>
        </p:nvSpPr>
        <p:spPr>
          <a:xfrm>
            <a:off x="6263008" y="3524126"/>
            <a:ext cx="1316887" cy="463517"/>
          </a:xfrm>
          <a:prstGeom prst="ellipse">
            <a:avLst/>
          </a:prstGeom>
          <a:noFill/>
          <a:ln>
            <a:solidFill>
              <a:srgbClr val="FF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A11AF-7CB0-4D3A-9977-2E27D3A1D5E2}"/>
              </a:ext>
            </a:extLst>
          </p:cNvPr>
          <p:cNvCxnSpPr/>
          <p:nvPr/>
        </p:nvCxnSpPr>
        <p:spPr>
          <a:xfrm>
            <a:off x="7010034" y="4001439"/>
            <a:ext cx="425482" cy="829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734587-8416-40D4-864D-A86862676667}"/>
              </a:ext>
            </a:extLst>
          </p:cNvPr>
          <p:cNvSpPr txBox="1"/>
          <p:nvPr/>
        </p:nvSpPr>
        <p:spPr>
          <a:xfrm>
            <a:off x="5680159" y="4831547"/>
            <a:ext cx="330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شاخص مرونت های بالغ(اسپورنت)</a:t>
            </a:r>
            <a:endParaRPr lang="en-US" dirty="0">
              <a:cs typeface="B Homa" panose="00000400000000000000" pitchFamily="2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C3468-1179-4995-AF35-7C10C666A3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48" y="840765"/>
            <a:ext cx="616623" cy="487302"/>
          </a:xfrm>
          <a:prstGeom prst="round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F4C596-C5C3-46C0-8CF3-03ADA11192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48D02D-8720-40A3-8488-6B02EC6D6582}"/>
              </a:ext>
            </a:extLst>
          </p:cNvPr>
          <p:cNvSpPr/>
          <p:nvPr/>
        </p:nvSpPr>
        <p:spPr>
          <a:xfrm>
            <a:off x="1190677" y="6316768"/>
            <a:ext cx="3560136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D1B07B">
                  <a:tint val="66000"/>
                  <a:satMod val="160000"/>
                </a:srgbClr>
              </a:gs>
              <a:gs pos="50000">
                <a:srgbClr val="D1B07B">
                  <a:tint val="44500"/>
                  <a:satMod val="160000"/>
                </a:srgbClr>
              </a:gs>
              <a:gs pos="100000">
                <a:srgbClr val="D1B07B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28801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9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43" y="3490804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478885" y="1603314"/>
            <a:ext cx="4247570" cy="3651373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8180" y="2388742"/>
            <a:ext cx="31591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lgerian" panose="04020705040A02060702" pitchFamily="82" charset="0"/>
                <a:cs typeface="Times New Roman" panose="02020603050405020304" pitchFamily="18" charset="0"/>
              </a:rPr>
              <a:t>ziehl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lgerian" panose="04020705040A02060702" pitchFamily="82" charset="0"/>
                <a:cs typeface="Times New Roman" panose="02020603050405020304" pitchFamily="18" charset="0"/>
              </a:rPr>
              <a:t>neelsen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 stain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2799753"/>
            <a:ext cx="3159176" cy="175432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 cuniculi in sections of kidney stained with Z-N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are only focally positive with the Z-N acid-fast stain.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82939AD-822A-4504-9882-377684FE02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48" y="840765"/>
            <a:ext cx="616623" cy="487302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BC1752-0D42-406D-BDCC-66E8D69E5C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A5711A9-DD24-43BD-9FC9-384CDCE751DF}"/>
              </a:ext>
            </a:extLst>
          </p:cNvPr>
          <p:cNvSpPr/>
          <p:nvPr/>
        </p:nvSpPr>
        <p:spPr>
          <a:xfrm>
            <a:off x="741405" y="6008238"/>
            <a:ext cx="3892379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4769DF">
                  <a:tint val="66000"/>
                  <a:satMod val="160000"/>
                </a:srgbClr>
              </a:gs>
              <a:gs pos="50000">
                <a:srgbClr val="4769DF">
                  <a:tint val="44500"/>
                  <a:satMod val="160000"/>
                </a:srgbClr>
              </a:gs>
              <a:gs pos="100000">
                <a:srgbClr val="4769D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Ramanan, P., &amp; Pritt, B. S. (2014). </a:t>
            </a:r>
            <a:r>
              <a:rPr lang="en-US" sz="1200" i="1" dirty="0"/>
              <a:t>JCM, 52(11), 3839–3844.</a:t>
            </a:r>
            <a:r>
              <a:rPr lang="en-US" sz="1200" dirty="0"/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9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B320D-EF0B-423E-8816-DD67BA3CD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8E5057-5100-480E-B7E7-8AE2347575B4}"/>
              </a:ext>
            </a:extLst>
          </p:cNvPr>
          <p:cNvSpPr/>
          <p:nvPr/>
        </p:nvSpPr>
        <p:spPr>
          <a:xfrm>
            <a:off x="192155" y="1439186"/>
            <a:ext cx="5374640" cy="3449762"/>
          </a:xfrm>
          <a:prstGeom prst="roundRect">
            <a:avLst/>
          </a:prstGeom>
          <a:ln>
            <a:noFill/>
            <a:headEnd type="none"/>
          </a:ln>
          <a:effectLst>
            <a:innerShdw blurRad="4826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bg1"/>
                </a:solidFill>
                <a:cs typeface="B Yas" panose="00000400000000000000" pitchFamily="2" charset="-78"/>
              </a:rPr>
              <a:t>تهیه و تنظیم: 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ریحانه شعبانی نیا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نگین صفرپور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محمد کشتکاری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موسوی زاده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مهتاب کلانی</a:t>
            </a:r>
            <a:endParaRPr lang="en-US" sz="3600" dirty="0">
              <a:solidFill>
                <a:schemeClr val="bg1"/>
              </a:solidFill>
              <a:cs typeface="B Yas" panose="00000400000000000000" pitchFamily="2" charset="-78"/>
            </a:endParaRPr>
          </a:p>
        </p:txBody>
      </p:sp>
      <p:sp useBgFill="1"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905712-E0AB-4358-8864-98C36E9A1373}"/>
              </a:ext>
            </a:extLst>
          </p:cNvPr>
          <p:cNvSpPr/>
          <p:nvPr/>
        </p:nvSpPr>
        <p:spPr>
          <a:xfrm>
            <a:off x="6625205" y="1439186"/>
            <a:ext cx="5374640" cy="3449762"/>
          </a:xfrm>
          <a:prstGeom prst="roundRect">
            <a:avLst/>
          </a:prstGeom>
          <a:ln>
            <a:noFill/>
            <a:headEnd type="none"/>
          </a:ln>
          <a:effectLst>
            <a:innerShdw blurRad="4826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bg1"/>
                </a:solidFill>
                <a:cs typeface="B Yas" panose="00000400000000000000" pitchFamily="2" charset="-78"/>
              </a:rPr>
              <a:t>اساتید درس: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دکتر اشرف منصوری</a:t>
            </a: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دکتر عسگری</a:t>
            </a:r>
            <a:endParaRPr lang="en-US" sz="3600" dirty="0">
              <a:solidFill>
                <a:schemeClr val="bg1"/>
              </a:solidFill>
              <a:cs typeface="B Yas" panose="00000400000000000000" pitchFamily="2" charset="-78"/>
            </a:endParaRPr>
          </a:p>
          <a:p>
            <a:pPr algn="ctr"/>
            <a:r>
              <a:rPr lang="fa-IR" sz="3600" dirty="0">
                <a:solidFill>
                  <a:schemeClr val="bg1"/>
                </a:solidFill>
                <a:cs typeface="B Yas" panose="00000400000000000000" pitchFamily="2" charset="-78"/>
              </a:rPr>
              <a:t>دکتر شهریاری</a:t>
            </a:r>
          </a:p>
        </p:txBody>
      </p:sp>
    </p:spTree>
    <p:extLst>
      <p:ext uri="{BB962C8B-B14F-4D97-AF65-F5344CB8AC3E}">
        <p14:creationId xmlns:p14="http://schemas.microsoft.com/office/powerpoint/2010/main" val="2636092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06749" y="4455483"/>
            <a:ext cx="582993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43" y="3490804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2" y="1679776"/>
            <a:ext cx="4246021" cy="349844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8180" y="2869887"/>
            <a:ext cx="31591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Calcofluor white</a:t>
            </a:r>
            <a:r>
              <a:rPr lang="en-US" dirty="0">
                <a:latin typeface="Algerian" panose="04020705040A02060702" pitchFamily="82" charset="0"/>
              </a:rPr>
              <a:t> Stain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3280898"/>
            <a:ext cx="3159176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 intestinalis stained with Calcofluor white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943CDFD-34BC-4419-832D-B4E1501D7A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48" y="840765"/>
            <a:ext cx="616623" cy="487302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169FD1-59C8-4444-8E04-D459C8AC0B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1E041F-4D1A-42C3-A2D3-0EA650D4D197}"/>
              </a:ext>
            </a:extLst>
          </p:cNvPr>
          <p:cNvSpPr/>
          <p:nvPr/>
        </p:nvSpPr>
        <p:spPr>
          <a:xfrm>
            <a:off x="402623" y="6376086"/>
            <a:ext cx="4115314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2164A5">
                  <a:tint val="66000"/>
                  <a:satMod val="160000"/>
                </a:srgbClr>
              </a:gs>
              <a:gs pos="50000">
                <a:srgbClr val="2164A5">
                  <a:tint val="44500"/>
                  <a:satMod val="160000"/>
                </a:srgbClr>
              </a:gs>
              <a:gs pos="100000">
                <a:srgbClr val="2164A5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3509685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16846" y="4457507"/>
            <a:ext cx="578281" cy="4971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51" y="3496826"/>
            <a:ext cx="614819" cy="494837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0" y="1654422"/>
            <a:ext cx="4179299" cy="3549156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17926" y="2500557"/>
            <a:ext cx="31591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fluorescence staining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17926" y="2915418"/>
            <a:ext cx="3159176" cy="1477328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 intestinalis spores derived from in vitro culture. Fluorescence microscopy after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Uvitex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 stain.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E61036-E0FE-4374-A8DD-54793EA25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7" y="840765"/>
            <a:ext cx="589937" cy="462727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5CEE14-1A97-44BF-8310-D51F0D97DB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70660D-B8B0-4CD7-BAA1-9C4E1BD23E31}"/>
              </a:ext>
            </a:extLst>
          </p:cNvPr>
          <p:cNvSpPr/>
          <p:nvPr/>
        </p:nvSpPr>
        <p:spPr>
          <a:xfrm>
            <a:off x="113469" y="6107525"/>
            <a:ext cx="5261720" cy="613470"/>
          </a:xfrm>
          <a:prstGeom prst="roundRect">
            <a:avLst>
              <a:gd name="adj" fmla="val 42587"/>
            </a:avLst>
          </a:prstGeom>
          <a:gradFill flip="none" rotWithShape="1">
            <a:gsLst>
              <a:gs pos="0">
                <a:srgbClr val="045ACF">
                  <a:tint val="66000"/>
                  <a:satMod val="160000"/>
                </a:srgbClr>
              </a:gs>
              <a:gs pos="50000">
                <a:srgbClr val="045ACF">
                  <a:tint val="44500"/>
                  <a:satMod val="160000"/>
                </a:srgbClr>
              </a:gs>
              <a:gs pos="100000">
                <a:srgbClr val="045AC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Franzen, A</a:t>
            </a:r>
            <a:r>
              <a:rPr 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Mueller CLINICAL MICROBIOLOGY REVIEWS 1999, p. 243–285 Vol. 12, No. 2</a:t>
            </a: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6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06749" y="4455483"/>
            <a:ext cx="582993" cy="501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8" y="3504664"/>
            <a:ext cx="591432" cy="487302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43" y="3490804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5" y="1559469"/>
            <a:ext cx="589937" cy="516998"/>
          </a:xfrm>
          <a:prstGeom prst="round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8180" y="2801907"/>
            <a:ext cx="315917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Indirect Fluorescent Antibody Assay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3495947"/>
            <a:ext cx="3159176" cy="120032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Monoclonal antibody-based immunofluorescence identification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C3468-1179-4995-AF35-7C10C666A3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48" y="840765"/>
            <a:ext cx="616623" cy="487302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1CDEA7-AC27-470B-A7B9-06604032DE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2" y="2056860"/>
            <a:ext cx="3522120" cy="2744280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17BDBF-1F68-4307-80C4-86215C6D8616}"/>
              </a:ext>
            </a:extLst>
          </p:cNvPr>
          <p:cNvSpPr/>
          <p:nvPr/>
        </p:nvSpPr>
        <p:spPr>
          <a:xfrm>
            <a:off x="402622" y="6316768"/>
            <a:ext cx="4348191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88980E">
                  <a:tint val="66000"/>
                  <a:satMod val="160000"/>
                </a:srgbClr>
              </a:gs>
              <a:gs pos="50000">
                <a:srgbClr val="88980E">
                  <a:tint val="44500"/>
                  <a:satMod val="160000"/>
                </a:srgbClr>
              </a:gs>
              <a:gs pos="100000">
                <a:srgbClr val="88980E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1199443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16846" y="4457507"/>
            <a:ext cx="578281" cy="4971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43" y="3490804"/>
            <a:ext cx="616927" cy="501163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38180" y="2776206"/>
            <a:ext cx="31591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lgerian" panose="04020705040A02060702" pitchFamily="82" charset="0"/>
              </a:rPr>
              <a:t>Chromotrope</a:t>
            </a:r>
            <a:r>
              <a:rPr lang="en-US" dirty="0">
                <a:latin typeface="Algerian" panose="04020705040A02060702" pitchFamily="82" charset="0"/>
              </a:rPr>
              <a:t> 2R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3187217"/>
            <a:ext cx="3159176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Unidentified microsporidia stained with </a:t>
            </a:r>
            <a:r>
              <a:rPr lang="en-US" dirty="0" err="1"/>
              <a:t>Chromotrope</a:t>
            </a:r>
            <a:r>
              <a:rPr lang="en-US" dirty="0"/>
              <a:t> 2R.</a:t>
            </a:r>
            <a:endParaRPr lang="en-US" dirty="0">
              <a:latin typeface="Times New Roman" panose="02020603050405020304" pitchFamily="18" charset="0"/>
              <a:cs typeface="B Homa" panose="00000400000000000000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E61036-E0FE-4374-A8DD-54793EA25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4" y="1908136"/>
            <a:ext cx="3848948" cy="304172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112C640-7BE5-4A71-9DB7-2B8D995712B2}"/>
              </a:ext>
            </a:extLst>
          </p:cNvPr>
          <p:cNvSpPr/>
          <p:nvPr/>
        </p:nvSpPr>
        <p:spPr>
          <a:xfrm>
            <a:off x="5466492" y="2627672"/>
            <a:ext cx="2161509" cy="666400"/>
          </a:xfrm>
          <a:prstGeom prst="ellipse">
            <a:avLst/>
          </a:prstGeom>
          <a:noFill/>
          <a:ln>
            <a:solidFill>
              <a:srgbClr val="FF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EA192E-2B33-44A6-9483-29DC77A0D1AF}"/>
              </a:ext>
            </a:extLst>
          </p:cNvPr>
          <p:cNvCxnSpPr>
            <a:stCxn id="34" idx="1"/>
          </p:cNvCxnSpPr>
          <p:nvPr/>
        </p:nvCxnSpPr>
        <p:spPr>
          <a:xfrm flipH="1" flipV="1">
            <a:off x="5255288" y="2072783"/>
            <a:ext cx="527750" cy="652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8AD03F-7C65-4CED-9294-16C2A67AF077}"/>
              </a:ext>
            </a:extLst>
          </p:cNvPr>
          <p:cNvCxnSpPr>
            <a:stCxn id="34" idx="7"/>
          </p:cNvCxnSpPr>
          <p:nvPr/>
        </p:nvCxnSpPr>
        <p:spPr>
          <a:xfrm flipV="1">
            <a:off x="7311455" y="2277292"/>
            <a:ext cx="316546" cy="447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041E59-F7DF-45E4-8D94-75E50A7CEF48}"/>
              </a:ext>
            </a:extLst>
          </p:cNvPr>
          <p:cNvSpPr txBox="1"/>
          <p:nvPr/>
        </p:nvSpPr>
        <p:spPr>
          <a:xfrm>
            <a:off x="4011662" y="1743488"/>
            <a:ext cx="228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trichrome staining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F3D72-0A8C-4269-A1BF-11CD28BE2245}"/>
              </a:ext>
            </a:extLst>
          </p:cNvPr>
          <p:cNvSpPr txBox="1"/>
          <p:nvPr/>
        </p:nvSpPr>
        <p:spPr>
          <a:xfrm>
            <a:off x="6299792" y="1858544"/>
            <a:ext cx="27350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Homa" panose="00000400000000000000" pitchFamily="2" charset="-78"/>
              </a:rPr>
              <a:t>اختصاصی ترین روش رنگ آمیزی</a:t>
            </a:r>
            <a:endParaRPr lang="en-US" dirty="0">
              <a:cs typeface="B Homa" panose="000004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BA5DEA-5F3B-45B3-969F-2DA6E391CB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53B9A3-4EBD-422E-96F4-6FB899CC6C98}"/>
              </a:ext>
            </a:extLst>
          </p:cNvPr>
          <p:cNvSpPr/>
          <p:nvPr/>
        </p:nvSpPr>
        <p:spPr>
          <a:xfrm>
            <a:off x="402622" y="6316768"/>
            <a:ext cx="4348191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AF487F">
                  <a:tint val="66000"/>
                  <a:satMod val="160000"/>
                </a:srgbClr>
              </a:gs>
              <a:gs pos="50000">
                <a:srgbClr val="AF487F">
                  <a:tint val="44500"/>
                  <a:satMod val="160000"/>
                </a:srgbClr>
              </a:gs>
              <a:gs pos="100000">
                <a:srgbClr val="AF487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926850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4" grpId="0" animBg="1"/>
      <p:bldP spid="10" grpId="0"/>
      <p:bldP spid="11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16846" y="4457507"/>
            <a:ext cx="578281" cy="4971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7" y="1659146"/>
            <a:ext cx="4357348" cy="3539708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17926" y="2782670"/>
            <a:ext cx="315917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Ryan's modified trichrome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3539065"/>
            <a:ext cx="3159176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of E. cuniculi from urine stained with Ryan's modified trichrome.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E61036-E0FE-4374-A8DD-54793EA25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7" y="840765"/>
            <a:ext cx="589937" cy="462727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40798E-EEE6-4675-8D59-232589A8F4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A42A43-2BCF-43CE-B338-23BA92E050D1}"/>
              </a:ext>
            </a:extLst>
          </p:cNvPr>
          <p:cNvSpPr/>
          <p:nvPr/>
        </p:nvSpPr>
        <p:spPr>
          <a:xfrm>
            <a:off x="593107" y="6306135"/>
            <a:ext cx="3924829" cy="307151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7648C6">
                  <a:tint val="66000"/>
                  <a:satMod val="160000"/>
                </a:srgbClr>
              </a:gs>
              <a:gs pos="50000">
                <a:srgbClr val="7648C6">
                  <a:tint val="44500"/>
                  <a:satMod val="160000"/>
                </a:srgbClr>
              </a:gs>
              <a:gs pos="100000">
                <a:srgbClr val="7648C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3609795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16846" y="4457507"/>
            <a:ext cx="578281" cy="4971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24501"/>
            <a:ext cx="582993" cy="495091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2524501"/>
            <a:ext cx="589936" cy="502787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E61036-E0FE-4374-A8DD-54793EA25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7" y="840765"/>
            <a:ext cx="589937" cy="462727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9" y="515499"/>
            <a:ext cx="3542236" cy="287754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3" y="3650104"/>
            <a:ext cx="3515930" cy="2664749"/>
          </a:xfrm>
          <a:prstGeom prst="round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17926" y="1307943"/>
            <a:ext cx="315917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Ryan's modified trichrome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38180" y="2064338"/>
            <a:ext cx="3159176" cy="9233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of E. cuniculi from urine stained with Ryan's modified trichrome.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E3DE7E-4462-4C25-A287-FB65E7EB6842}"/>
              </a:ext>
            </a:extLst>
          </p:cNvPr>
          <p:cNvSpPr/>
          <p:nvPr/>
        </p:nvSpPr>
        <p:spPr>
          <a:xfrm>
            <a:off x="4931813" y="3857456"/>
            <a:ext cx="315917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Weber’s modified trichrome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8E0971-79B9-4427-B05C-B6AEF89FAA95}"/>
              </a:ext>
            </a:extLst>
          </p:cNvPr>
          <p:cNvSpPr txBox="1"/>
          <p:nvPr/>
        </p:nvSpPr>
        <p:spPr>
          <a:xfrm>
            <a:off x="4952067" y="4613851"/>
            <a:ext cx="3159176" cy="1477328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Microsporidia spp. spores stained with Weber's modified trichrome stain viewed by light microscopy (magnification x 1000).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E52C23C-F660-47D5-8E8A-FCA8FEE5E3DD}"/>
              </a:ext>
            </a:extLst>
          </p:cNvPr>
          <p:cNvSpPr/>
          <p:nvPr/>
        </p:nvSpPr>
        <p:spPr>
          <a:xfrm>
            <a:off x="8199455" y="1120446"/>
            <a:ext cx="290472" cy="19632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DBD37-B626-46A9-821A-9A0DFB3A626E}"/>
              </a:ext>
            </a:extLst>
          </p:cNvPr>
          <p:cNvSpPr txBox="1"/>
          <p:nvPr/>
        </p:nvSpPr>
        <p:spPr>
          <a:xfrm>
            <a:off x="8592026" y="1374851"/>
            <a:ext cx="1504337" cy="120032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Homa" panose="00000400000000000000" pitchFamily="2" charset="-78"/>
              </a:rPr>
              <a:t>استفاده از اسید فسفوتنگستیک احیا شده و رنگبر آنیلین بلو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5FE40D8-1788-4A27-ABD2-6431AEA86870}"/>
              </a:ext>
            </a:extLst>
          </p:cNvPr>
          <p:cNvSpPr/>
          <p:nvPr/>
        </p:nvSpPr>
        <p:spPr>
          <a:xfrm>
            <a:off x="8141394" y="3774506"/>
            <a:ext cx="405524" cy="236653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524DE1-979B-4F4D-9D4D-B231B86F130E}"/>
              </a:ext>
            </a:extLst>
          </p:cNvPr>
          <p:cNvSpPr txBox="1"/>
          <p:nvPr/>
        </p:nvSpPr>
        <p:spPr>
          <a:xfrm>
            <a:off x="8684900" y="4570526"/>
            <a:ext cx="1504337" cy="64633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Homa" panose="00000400000000000000" pitchFamily="2" charset="-78"/>
              </a:rPr>
              <a:t>استفاده از رنگبر فست گرین</a:t>
            </a:r>
            <a:endParaRPr lang="en-US" dirty="0">
              <a:cs typeface="B Homa" panose="000004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A98A78-9D27-43D9-BF53-FCA3CA4315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A2A5124-D8DD-4AC4-B46E-7616ACF5FD19}"/>
              </a:ext>
            </a:extLst>
          </p:cNvPr>
          <p:cNvSpPr/>
          <p:nvPr/>
        </p:nvSpPr>
        <p:spPr>
          <a:xfrm>
            <a:off x="181406" y="6422831"/>
            <a:ext cx="5914593" cy="368082"/>
          </a:xfrm>
          <a:prstGeom prst="roundRect">
            <a:avLst>
              <a:gd name="adj" fmla="val 42587"/>
            </a:avLst>
          </a:prstGeom>
          <a:gradFill flip="none" rotWithShape="1">
            <a:gsLst>
              <a:gs pos="0">
                <a:srgbClr val="045ACF">
                  <a:tint val="66000"/>
                  <a:satMod val="160000"/>
                </a:srgbClr>
              </a:gs>
              <a:gs pos="50000">
                <a:srgbClr val="045ACF">
                  <a:tint val="44500"/>
                  <a:satMod val="160000"/>
                </a:srgbClr>
              </a:gs>
              <a:gs pos="100000">
                <a:srgbClr val="045AC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S. </a:t>
            </a:r>
            <a:r>
              <a:rPr lang="en-US" sz="1200" dirty="0" err="1"/>
              <a:t>Ozkoc</a:t>
            </a:r>
            <a:r>
              <a:rPr lang="en-US" sz="1200" dirty="0"/>
              <a:t>, S. Bayram </a:t>
            </a:r>
            <a:r>
              <a:rPr lang="en-US" sz="1200" dirty="0" err="1"/>
              <a:t>Delibas</a:t>
            </a:r>
            <a:r>
              <a:rPr lang="en-US" sz="1200" dirty="0"/>
              <a:t>, C. </a:t>
            </a:r>
            <a:r>
              <a:rPr lang="en-US" sz="1200" dirty="0" err="1"/>
              <a:t>Akisu</a:t>
            </a:r>
            <a:r>
              <a:rPr lang="en-US" sz="1200" dirty="0"/>
              <a:t> , </a:t>
            </a:r>
            <a:r>
              <a:rPr lang="en-US" sz="1200" dirty="0" err="1"/>
              <a:t>Tuberk</a:t>
            </a:r>
            <a:r>
              <a:rPr lang="en-US" sz="1200" dirty="0"/>
              <a:t> </a:t>
            </a:r>
            <a:r>
              <a:rPr lang="en-US" sz="1200" dirty="0" err="1"/>
              <a:t>Toraks</a:t>
            </a:r>
            <a:r>
              <a:rPr lang="en-US" sz="1200" dirty="0"/>
              <a:t> 2016;64(1):9-16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695937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2" grpId="0" animBg="1"/>
      <p:bldP spid="3" grpId="0" animBg="1"/>
      <p:bldP spid="40" grpId="0" animBg="1"/>
      <p:bldP spid="42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16846" y="4457507"/>
            <a:ext cx="578281" cy="4971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38090"/>
            <a:ext cx="578281" cy="491090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7" y="5420163"/>
            <a:ext cx="599335" cy="4971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585155" cy="495091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51" y="3496826"/>
            <a:ext cx="614819" cy="494837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E61036-E0FE-4374-A8DD-54793EA25E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7" y="840765"/>
            <a:ext cx="589937" cy="462727"/>
          </a:xfrm>
          <a:prstGeom prst="round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9E7B78-D6EC-4AF4-8F78-EE0F0AFEE9D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328613" y="1493461"/>
            <a:ext cx="679855" cy="663546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0" y="2137713"/>
            <a:ext cx="3858143" cy="3288194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17925" y="2725512"/>
            <a:ext cx="345815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Electron microscopy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17925" y="3140373"/>
            <a:ext cx="3458153" cy="175432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electron micrograph of E. intestinalis depicting developing forms inside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parasitophorous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vacuole (red arrows) with mature spores (black arrows).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4DF60D-4BC0-47F0-B877-C5A01B45EFD3}"/>
              </a:ext>
            </a:extLst>
          </p:cNvPr>
          <p:cNvSpPr/>
          <p:nvPr/>
        </p:nvSpPr>
        <p:spPr>
          <a:xfrm>
            <a:off x="4328613" y="1483991"/>
            <a:ext cx="4642338" cy="45956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7B07C-D4CA-460C-BB93-2B1877FEEA45}"/>
              </a:ext>
            </a:extLst>
          </p:cNvPr>
          <p:cNvSpPr txBox="1"/>
          <p:nvPr/>
        </p:nvSpPr>
        <p:spPr>
          <a:xfrm>
            <a:off x="3663951" y="778372"/>
            <a:ext cx="1182363" cy="71508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استاندارد طلایی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44" name="Freeform: Shape 43">
            <a:hlinkClick r:id="rId16" action="ppaction://hlinksldjump"/>
            <a:extLst>
              <a:ext uri="{FF2B5EF4-FFF2-40B4-BE49-F238E27FC236}">
                <a16:creationId xmlns:a16="http://schemas.microsoft.com/office/drawing/2014/main" id="{DFCAE9BB-E31C-44AE-A6A1-F87F97E1400E}"/>
              </a:ext>
            </a:extLst>
          </p:cNvPr>
          <p:cNvSpPr/>
          <p:nvPr/>
        </p:nvSpPr>
        <p:spPr>
          <a:xfrm>
            <a:off x="-6484035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52CB38-8F2A-458E-943F-10C450925C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A2831E4-0A67-425D-995B-851727B3A7D9}"/>
              </a:ext>
            </a:extLst>
          </p:cNvPr>
          <p:cNvSpPr/>
          <p:nvPr/>
        </p:nvSpPr>
        <p:spPr>
          <a:xfrm>
            <a:off x="402622" y="6316768"/>
            <a:ext cx="4348191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7B7B7B">
                  <a:tint val="66000"/>
                  <a:satMod val="160000"/>
                </a:srgbClr>
              </a:gs>
              <a:gs pos="50000">
                <a:srgbClr val="7B7B7B">
                  <a:tint val="44500"/>
                  <a:satMod val="160000"/>
                </a:srgbClr>
              </a:gs>
              <a:gs pos="100000">
                <a:srgbClr val="7B7B7B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261746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2" grpId="1" animBg="1"/>
      <p:bldP spid="10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0"/>
            <a:ext cx="334016" cy="52976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B8666A-BACE-4BAA-8EE8-AB21CEC39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t="-1129" r="50445" b="59520"/>
          <a:stretch/>
        </p:blipFill>
        <p:spPr>
          <a:xfrm>
            <a:off x="10316846" y="4457507"/>
            <a:ext cx="578281" cy="4971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E9486-FE0D-44F3-BC61-D8A9C4990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3490804"/>
            <a:ext cx="598477" cy="501163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93FA8-80A1-4A5B-B48D-8C5E4EBA1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49" y="2538090"/>
            <a:ext cx="578281" cy="491090"/>
          </a:xfrm>
          <a:prstGeom prst="round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E8AD3F-B8AD-434D-8C62-6A7E20F7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47" y="2528281"/>
            <a:ext cx="617599" cy="491090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43DC9A-ECDD-4993-885A-9790DD7FF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1583360"/>
            <a:ext cx="617599" cy="495091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A47AB3-7973-4B8A-9A50-CB9D1EF8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51" y="3496826"/>
            <a:ext cx="614819" cy="494837"/>
          </a:xfrm>
          <a:prstGeom prst="round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FBA4E2-18DD-4260-B653-C5D620429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3" y="4455483"/>
            <a:ext cx="609877" cy="501163"/>
          </a:xfrm>
          <a:prstGeom prst="round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401E4F-D21B-41BC-9BAE-86229263B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50746" r="50469" b="8796"/>
          <a:stretch/>
        </p:blipFill>
        <p:spPr>
          <a:xfrm>
            <a:off x="10281968" y="1583360"/>
            <a:ext cx="589937" cy="493107"/>
          </a:xfrm>
          <a:prstGeom prst="round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CA4BCA-DEC5-4E47-A74D-C76E35672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6" y="5420163"/>
            <a:ext cx="617599" cy="497114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E4E061-332F-4DE0-AD2C-AEF764C132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3" y="1972918"/>
            <a:ext cx="3510997" cy="291216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5FEE0-3932-4112-99D1-C6B78C35DD85}"/>
              </a:ext>
            </a:extLst>
          </p:cNvPr>
          <p:cNvSpPr/>
          <p:nvPr/>
        </p:nvSpPr>
        <p:spPr>
          <a:xfrm>
            <a:off x="4917925" y="2500558"/>
            <a:ext cx="345815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Electron microscopy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39945-ACB8-4595-9B5D-4CE631402AD9}"/>
              </a:ext>
            </a:extLst>
          </p:cNvPr>
          <p:cNvSpPr txBox="1"/>
          <p:nvPr/>
        </p:nvSpPr>
        <p:spPr>
          <a:xfrm>
            <a:off x="4917925" y="2915419"/>
            <a:ext cx="3458153" cy="175432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electron micrograph of a microsporidian spore with an extruded polar tubule inserted into a eukaryotic cell. The spore injects the infective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sporoplasms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its polar tubule.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E61036-E0FE-4374-A8DD-54793EA25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67" y="840765"/>
            <a:ext cx="589937" cy="462727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A2FBCA-9C8E-4617-AA46-0DC1A4E87A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39" y="840959"/>
            <a:ext cx="625174" cy="487108"/>
          </a:xfrm>
          <a:prstGeom prst="round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006074-8072-429A-A8F0-BBF85D972F38}"/>
              </a:ext>
            </a:extLst>
          </p:cNvPr>
          <p:cNvSpPr/>
          <p:nvPr/>
        </p:nvSpPr>
        <p:spPr>
          <a:xfrm>
            <a:off x="402622" y="6316768"/>
            <a:ext cx="4348191" cy="325219"/>
          </a:xfrm>
          <a:prstGeom prst="roundRect">
            <a:avLst>
              <a:gd name="adj" fmla="val 25739"/>
            </a:avLst>
          </a:prstGeom>
          <a:gradFill flip="none" rotWithShape="1">
            <a:gsLst>
              <a:gs pos="0">
                <a:srgbClr val="E2E2E2">
                  <a:shade val="30000"/>
                  <a:satMod val="115000"/>
                </a:srgbClr>
              </a:gs>
              <a:gs pos="50000">
                <a:srgbClr val="E2E2E2">
                  <a:shade val="67500"/>
                  <a:satMod val="115000"/>
                </a:srgbClr>
              </a:gs>
              <a:gs pos="100000">
                <a:srgbClr val="E2E2E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https://www.cdc.gov/dpdx/microsporidiosis/</a:t>
            </a:r>
          </a:p>
        </p:txBody>
      </p:sp>
    </p:spTree>
    <p:extLst>
      <p:ext uri="{BB962C8B-B14F-4D97-AF65-F5344CB8AC3E}">
        <p14:creationId xmlns:p14="http://schemas.microsoft.com/office/powerpoint/2010/main" val="534669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0AADAB6-EFCD-4A28-A3AD-3ED0B7EA8539}"/>
              </a:ext>
            </a:extLst>
          </p:cNvPr>
          <p:cNvSpPr/>
          <p:nvPr/>
        </p:nvSpPr>
        <p:spPr>
          <a:xfrm>
            <a:off x="-3858414" y="-9149901"/>
            <a:ext cx="19908828" cy="19920867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anose="00000400000000000000" pitchFamily="2" charset="-78"/>
              </a:rPr>
              <a:t>روشهای تشخیص</a:t>
            </a:r>
            <a:endParaRPr lang="en-US" sz="2800" dirty="0">
              <a:cs typeface="B Homa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14F1E7-520A-4369-9365-81139A517F36}"/>
              </a:ext>
            </a:extLst>
          </p:cNvPr>
          <p:cNvSpPr/>
          <p:nvPr/>
        </p:nvSpPr>
        <p:spPr>
          <a:xfrm>
            <a:off x="852742" y="3849320"/>
            <a:ext cx="5609404" cy="403690"/>
          </a:xfrm>
          <a:custGeom>
            <a:avLst/>
            <a:gdLst>
              <a:gd name="connsiteX0" fmla="*/ 0 w 5609404"/>
              <a:gd name="connsiteY0" fmla="*/ 0 h 403690"/>
              <a:gd name="connsiteX1" fmla="*/ 5609404 w 5609404"/>
              <a:gd name="connsiteY1" fmla="*/ 0 h 403690"/>
              <a:gd name="connsiteX2" fmla="*/ 5609404 w 5609404"/>
              <a:gd name="connsiteY2" fmla="*/ 403690 h 403690"/>
              <a:gd name="connsiteX3" fmla="*/ 0 w 5609404"/>
              <a:gd name="connsiteY3" fmla="*/ 403690 h 403690"/>
              <a:gd name="connsiteX4" fmla="*/ 0 w 5609404"/>
              <a:gd name="connsiteY4" fmla="*/ 0 h 4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9404" h="403690">
                <a:moveTo>
                  <a:pt x="0" y="0"/>
                </a:moveTo>
                <a:lnTo>
                  <a:pt x="5609404" y="0"/>
                </a:lnTo>
                <a:lnTo>
                  <a:pt x="5609404" y="403690"/>
                </a:lnTo>
                <a:lnTo>
                  <a:pt x="0" y="4036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0480" rIns="91440" bIns="30480" numCol="1" spcCol="1270" anchor="b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3D82F6-2771-4563-A20C-095375E104E8}"/>
              </a:ext>
            </a:extLst>
          </p:cNvPr>
          <p:cNvSpPr/>
          <p:nvPr/>
        </p:nvSpPr>
        <p:spPr>
          <a:xfrm>
            <a:off x="852742" y="5975605"/>
            <a:ext cx="3540655" cy="230835"/>
          </a:xfrm>
          <a:custGeom>
            <a:avLst/>
            <a:gdLst>
              <a:gd name="connsiteX0" fmla="*/ 0 w 3540655"/>
              <a:gd name="connsiteY0" fmla="*/ 0 h 230835"/>
              <a:gd name="connsiteX1" fmla="*/ 3540655 w 3540655"/>
              <a:gd name="connsiteY1" fmla="*/ 0 h 230835"/>
              <a:gd name="connsiteX2" fmla="*/ 3540655 w 3540655"/>
              <a:gd name="connsiteY2" fmla="*/ 230835 h 230835"/>
              <a:gd name="connsiteX3" fmla="*/ 0 w 3540655"/>
              <a:gd name="connsiteY3" fmla="*/ 230835 h 230835"/>
              <a:gd name="connsiteX4" fmla="*/ 0 w 3540655"/>
              <a:gd name="connsiteY4" fmla="*/ 0 h 2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0655" h="230835">
                <a:moveTo>
                  <a:pt x="0" y="0"/>
                </a:moveTo>
                <a:lnTo>
                  <a:pt x="3540655" y="0"/>
                </a:lnTo>
                <a:lnTo>
                  <a:pt x="3540655" y="230835"/>
                </a:lnTo>
                <a:lnTo>
                  <a:pt x="0" y="23083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16510" rIns="49530" bIns="16510" numCol="1" spcCol="1270" anchor="b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3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7186C3-A9D8-4353-987F-6391016AEDB1}"/>
              </a:ext>
            </a:extLst>
          </p:cNvPr>
          <p:cNvSpPr/>
          <p:nvPr/>
        </p:nvSpPr>
        <p:spPr>
          <a:xfrm>
            <a:off x="4499416" y="5971812"/>
            <a:ext cx="1962730" cy="233002"/>
          </a:xfrm>
          <a:custGeom>
            <a:avLst/>
            <a:gdLst>
              <a:gd name="connsiteX0" fmla="*/ 0 w 1962730"/>
              <a:gd name="connsiteY0" fmla="*/ 0 h 233002"/>
              <a:gd name="connsiteX1" fmla="*/ 1962730 w 1962730"/>
              <a:gd name="connsiteY1" fmla="*/ 0 h 233002"/>
              <a:gd name="connsiteX2" fmla="*/ 1962730 w 1962730"/>
              <a:gd name="connsiteY2" fmla="*/ 233002 h 233002"/>
              <a:gd name="connsiteX3" fmla="*/ 0 w 1962730"/>
              <a:gd name="connsiteY3" fmla="*/ 233002 h 233002"/>
              <a:gd name="connsiteX4" fmla="*/ 0 w 1962730"/>
              <a:gd name="connsiteY4" fmla="*/ 0 h 23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730" h="233002">
                <a:moveTo>
                  <a:pt x="0" y="0"/>
                </a:moveTo>
                <a:lnTo>
                  <a:pt x="1962730" y="0"/>
                </a:lnTo>
                <a:lnTo>
                  <a:pt x="1962730" y="233002"/>
                </a:lnTo>
                <a:lnTo>
                  <a:pt x="0" y="2330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17780" rIns="53340" bIns="17780" numCol="1" spcCol="1270" anchor="b" anchorCtr="0">
            <a:noAutofit/>
          </a:bodyPr>
          <a:lstStyle/>
          <a:p>
            <a:pPr marL="0" lvl="0" indent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A2237-9827-4758-999C-74ADBDF323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2" y="45720"/>
            <a:ext cx="334016" cy="529765"/>
          </a:xfrm>
          <a:prstGeom prst="rect">
            <a:avLst/>
          </a:prstGeom>
        </p:spPr>
      </p:pic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:a16="http://schemas.microsoft.com/office/drawing/2014/main" id="{95E37D08-A0B2-4C74-B399-6C4DBC5EB873}"/>
              </a:ext>
            </a:extLst>
          </p:cNvPr>
          <p:cNvSpPr/>
          <p:nvPr/>
        </p:nvSpPr>
        <p:spPr>
          <a:xfrm>
            <a:off x="-6484035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F51EC1-400A-4858-AA50-2D557B40FE0E}"/>
              </a:ext>
            </a:extLst>
          </p:cNvPr>
          <p:cNvSpPr/>
          <p:nvPr/>
        </p:nvSpPr>
        <p:spPr>
          <a:xfrm flipH="1">
            <a:off x="4517936" y="1559469"/>
            <a:ext cx="2287245" cy="1617636"/>
          </a:xfrm>
          <a:custGeom>
            <a:avLst/>
            <a:gdLst>
              <a:gd name="connsiteX0" fmla="*/ 0 w 1537884"/>
              <a:gd name="connsiteY0" fmla="*/ 0 h 1112250"/>
              <a:gd name="connsiteX1" fmla="*/ 1537884 w 1537884"/>
              <a:gd name="connsiteY1" fmla="*/ 0 h 1112250"/>
              <a:gd name="connsiteX2" fmla="*/ 1537884 w 1537884"/>
              <a:gd name="connsiteY2" fmla="*/ 1112250 h 1112250"/>
              <a:gd name="connsiteX3" fmla="*/ 0 w 1537884"/>
              <a:gd name="connsiteY3" fmla="*/ 1112250 h 1112250"/>
              <a:gd name="connsiteX4" fmla="*/ 0 w 1537884"/>
              <a:gd name="connsiteY4" fmla="*/ 0 h 111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84" h="1112250">
                <a:moveTo>
                  <a:pt x="0" y="0"/>
                </a:moveTo>
                <a:lnTo>
                  <a:pt x="1537884" y="0"/>
                </a:lnTo>
                <a:lnTo>
                  <a:pt x="1537884" y="1112250"/>
                </a:lnTo>
                <a:lnTo>
                  <a:pt x="0" y="11122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marL="0" lvl="0" indent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sz="4900" kern="1200"/>
          </a:p>
        </p:txBody>
      </p:sp>
      <p:sp>
        <p:nvSpPr>
          <p:cNvPr id="34" name="Freeform: Shape 33">
            <a:hlinkClick r:id="rId6" action="ppaction://hlinksldjump"/>
            <a:extLst>
              <a:ext uri="{FF2B5EF4-FFF2-40B4-BE49-F238E27FC236}">
                <a16:creationId xmlns:a16="http://schemas.microsoft.com/office/drawing/2014/main" id="{1EFAB429-CE91-459B-A77C-7AD694A58B78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D2084-9582-4F56-9DB0-107B9ECD86C6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A80C1-61A3-47F8-9272-EFE967222B10}"/>
              </a:ext>
            </a:extLst>
          </p:cNvPr>
          <p:cNvSpPr/>
          <p:nvPr/>
        </p:nvSpPr>
        <p:spPr>
          <a:xfrm>
            <a:off x="3048000" y="46185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505AD-40E3-4897-BFDB-379C3DC3E4F2}"/>
              </a:ext>
            </a:extLst>
          </p:cNvPr>
          <p:cNvSpPr/>
          <p:nvPr/>
        </p:nvSpPr>
        <p:spPr>
          <a:xfrm>
            <a:off x="3048000" y="16173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dirty="0">
              <a:cs typeface="B Homa" panose="000004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DA5749-99DA-4397-8AD6-4F3626920726}"/>
              </a:ext>
            </a:extLst>
          </p:cNvPr>
          <p:cNvGrpSpPr/>
          <p:nvPr/>
        </p:nvGrpSpPr>
        <p:grpSpPr>
          <a:xfrm>
            <a:off x="3538780" y="1625927"/>
            <a:ext cx="5114440" cy="3446322"/>
            <a:chOff x="6583921" y="1316374"/>
            <a:chExt cx="5114440" cy="34463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596A81-E97E-4808-81B6-BBE386141C8C}"/>
                </a:ext>
              </a:extLst>
            </p:cNvPr>
            <p:cNvSpPr/>
            <p:nvPr/>
          </p:nvSpPr>
          <p:spPr>
            <a:xfrm>
              <a:off x="6583921" y="1316374"/>
              <a:ext cx="5114440" cy="3446322"/>
            </a:xfrm>
            <a:prstGeom prst="roundRect">
              <a:avLst/>
            </a:prstGeom>
            <a:solidFill>
              <a:srgbClr val="69948B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E1A11C6-FDBB-4F35-8383-9BA7BD2DF247}"/>
                </a:ext>
              </a:extLst>
            </p:cNvPr>
            <p:cNvSpPr/>
            <p:nvPr/>
          </p:nvSpPr>
          <p:spPr>
            <a:xfrm>
              <a:off x="8253851" y="1425136"/>
              <a:ext cx="1774580" cy="661458"/>
            </a:xfrm>
            <a:prstGeom prst="roundRect">
              <a:avLst/>
            </a:prstGeom>
            <a:solidFill>
              <a:srgbClr val="00304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bg1"/>
                  </a:solidFill>
                  <a:cs typeface="B Homa" panose="00000400000000000000" pitchFamily="2" charset="-78"/>
                </a:rPr>
                <a:t>کشت میکروسپوریدیا</a:t>
              </a:r>
              <a:endParaRPr lang="en-US" dirty="0">
                <a:solidFill>
                  <a:schemeClr val="bg1"/>
                </a:solidFill>
                <a:cs typeface="B Homa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0F87E7-EE80-470E-A069-4BB7E692C6E4}"/>
                </a:ext>
              </a:extLst>
            </p:cNvPr>
            <p:cNvSpPr txBox="1"/>
            <p:nvPr/>
          </p:nvSpPr>
          <p:spPr>
            <a:xfrm>
              <a:off x="6583921" y="2426862"/>
              <a:ext cx="2615485" cy="1200329"/>
            </a:xfrm>
            <a:prstGeom prst="rect">
              <a:avLst/>
            </a:prstGeom>
            <a:solidFill>
              <a:srgbClr val="69948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Homa" panose="00000400000000000000" pitchFamily="2" charset="-78"/>
                </a:rPr>
                <a:t>برای مدت طولانی</a:t>
              </a:r>
            </a:p>
            <a:p>
              <a:pPr marL="285750" indent="-285750" algn="r" rtl="1">
                <a:buFont typeface="Courier New" panose="02070309020205020404" pitchFamily="49" charset="0"/>
                <a:buChar char="o"/>
              </a:pPr>
              <a:r>
                <a:rPr lang="fa-IR" dirty="0">
                  <a:solidFill>
                    <a:sysClr val="windowText" lastClr="000000"/>
                  </a:solidFill>
                  <a:cs typeface="B Homa" panose="00000400000000000000" pitchFamily="2" charset="-78"/>
                </a:rPr>
                <a:t>انسفالیتوزون کانیکولی</a:t>
              </a:r>
            </a:p>
            <a:p>
              <a:pPr marL="285750" indent="-285750" algn="r" rtl="1">
                <a:buFont typeface="Courier New" panose="02070309020205020404" pitchFamily="49" charset="0"/>
                <a:buChar char="o"/>
              </a:pPr>
              <a:r>
                <a:rPr lang="fa-IR" dirty="0">
                  <a:solidFill>
                    <a:sysClr val="windowText" lastClr="000000"/>
                  </a:solidFill>
                  <a:cs typeface="B Homa" panose="00000400000000000000" pitchFamily="2" charset="-78"/>
                </a:rPr>
                <a:t>انسفالیتوزون اینتستینالیس</a:t>
              </a:r>
            </a:p>
            <a:p>
              <a:pPr marL="285750" indent="-285750" algn="r" rtl="1">
                <a:buFont typeface="Courier New" panose="02070309020205020404" pitchFamily="49" charset="0"/>
                <a:buChar char="o"/>
              </a:pPr>
              <a:r>
                <a:rPr lang="fa-IR" dirty="0">
                  <a:solidFill>
                    <a:sysClr val="windowText" lastClr="000000"/>
                  </a:solidFill>
                  <a:cs typeface="B Homa" panose="00000400000000000000" pitchFamily="2" charset="-78"/>
                </a:rPr>
                <a:t>تریکوپلیستوفورا هومینیس</a:t>
              </a:r>
              <a:endParaRPr lang="en-US" dirty="0">
                <a:solidFill>
                  <a:sysClr val="windowText" lastClr="000000"/>
                </a:solidFill>
                <a:cs typeface="B Homa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00084F-731B-45A4-B69F-52B619EE734B}"/>
                </a:ext>
              </a:extLst>
            </p:cNvPr>
            <p:cNvSpPr txBox="1"/>
            <p:nvPr/>
          </p:nvSpPr>
          <p:spPr>
            <a:xfrm>
              <a:off x="9315231" y="2426862"/>
              <a:ext cx="2133654" cy="646331"/>
            </a:xfrm>
            <a:prstGeom prst="rect">
              <a:avLst/>
            </a:prstGeom>
            <a:solidFill>
              <a:srgbClr val="69948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Homa" panose="00000400000000000000" pitchFamily="2" charset="-78"/>
                </a:rPr>
                <a:t>برای مدت زمان کوتاه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endParaRPr>
            </a:p>
            <a:p>
              <a:pPr marL="285750" indent="-285750" algn="r" rtl="1">
                <a:buFont typeface="Courier New" panose="02070309020205020404" pitchFamily="49" charset="0"/>
                <a:buChar char="o"/>
              </a:pPr>
              <a:r>
                <a:rPr lang="fa-IR" dirty="0">
                  <a:solidFill>
                    <a:sysClr val="windowText" lastClr="000000"/>
                  </a:solidFill>
                  <a:cs typeface="B Homa" panose="00000400000000000000" pitchFamily="2" charset="-78"/>
                </a:rPr>
                <a:t>اینتروسیتوزون بینوزی</a:t>
              </a:r>
              <a:endParaRPr lang="en-US" dirty="0">
                <a:solidFill>
                  <a:sysClr val="windowText" lastClr="000000"/>
                </a:solidFill>
                <a:cs typeface="B Homa" panose="00000400000000000000" pitchFamily="2" charset="-78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C476F-C6FA-496C-AA80-C63D6092FB5C}"/>
                </a:ext>
              </a:extLst>
            </p:cNvPr>
            <p:cNvCxnSpPr>
              <a:cxnSpLocks/>
            </p:cNvCxnSpPr>
            <p:nvPr/>
          </p:nvCxnSpPr>
          <p:spPr>
            <a:xfrm>
              <a:off x="9199406" y="2192338"/>
              <a:ext cx="0" cy="1858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A1C8799-35BE-480F-B86A-6D9250DBB67A}"/>
              </a:ext>
            </a:extLst>
          </p:cNvPr>
          <p:cNvSpPr/>
          <p:nvPr/>
        </p:nvSpPr>
        <p:spPr>
          <a:xfrm>
            <a:off x="8427274" y="4396711"/>
            <a:ext cx="2983670" cy="1488918"/>
          </a:xfrm>
          <a:prstGeom prst="roundRect">
            <a:avLst/>
          </a:prstGeom>
          <a:solidFill>
            <a:srgbClr val="1E78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Homa" panose="00000400000000000000" pitchFamily="2" charset="-78"/>
              </a:rPr>
              <a:t>استفاده از پروب های اختصاصی در حال گسترش است و فقط در آزمایشگاه های تحقیقاتی جهت تعیین گونه های میکروسپوریدیا مورد استفاده قرار میگیرند.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F76545-4838-4D27-A949-669184F042B0}"/>
              </a:ext>
            </a:extLst>
          </p:cNvPr>
          <p:cNvSpPr/>
          <p:nvPr/>
        </p:nvSpPr>
        <p:spPr>
          <a:xfrm>
            <a:off x="1022515" y="3957821"/>
            <a:ext cx="2632796" cy="1680441"/>
          </a:xfrm>
          <a:prstGeom prst="roundRect">
            <a:avLst/>
          </a:prstGeom>
          <a:solidFill>
            <a:srgbClr val="F02F3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880662"/>
              <a:satOff val="-76170"/>
              <a:lumOff val="8755"/>
              <a:alphaOff val="0"/>
            </a:schemeClr>
          </a:fillRef>
          <a:effectRef idx="3">
            <a:schemeClr val="accent2">
              <a:tint val="50000"/>
              <a:hueOff val="-880662"/>
              <a:satOff val="-76170"/>
              <a:lumOff val="87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Homa" panose="00000400000000000000" pitchFamily="2" charset="-78"/>
              </a:rPr>
              <a:t>روشهای تغلیظ مانند رسوبدهی و یا شناورسازی در تجمع اسپورها تأثیر چندانی ندارند.</a:t>
            </a:r>
            <a:endParaRPr lang="en-US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8C2AE5-0E7F-4E44-AF01-C23E85F4CB78}"/>
              </a:ext>
            </a:extLst>
          </p:cNvPr>
          <p:cNvGrpSpPr/>
          <p:nvPr/>
        </p:nvGrpSpPr>
        <p:grpSpPr>
          <a:xfrm>
            <a:off x="327107" y="660626"/>
            <a:ext cx="4305195" cy="1680441"/>
            <a:chOff x="879570" y="2464356"/>
            <a:chExt cx="5343548" cy="1680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476AB57-A5A7-4BDC-8C32-EA0D23A55A39}"/>
                </a:ext>
              </a:extLst>
            </p:cNvPr>
            <p:cNvSpPr/>
            <p:nvPr/>
          </p:nvSpPr>
          <p:spPr>
            <a:xfrm>
              <a:off x="879570" y="2464356"/>
              <a:ext cx="5343548" cy="1680441"/>
            </a:xfrm>
            <a:prstGeom prst="roundRect">
              <a:avLst/>
            </a:prstGeom>
            <a:solidFill>
              <a:srgbClr val="F6C19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fillRef>
            <a:effectRef idx="3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B025E80-6F74-4C92-932E-BF81D90A6183}"/>
                </a:ext>
              </a:extLst>
            </p:cNvPr>
            <p:cNvSpPr/>
            <p:nvPr/>
          </p:nvSpPr>
          <p:spPr>
            <a:xfrm>
              <a:off x="919788" y="2707534"/>
              <a:ext cx="5263109" cy="1213098"/>
            </a:xfrm>
            <a:prstGeom prst="roundRect">
              <a:avLst/>
            </a:prstGeom>
            <a:solidFill>
              <a:srgbClr val="F6C197"/>
            </a:solidFill>
          </p:spPr>
          <p:txBody>
            <a:bodyPr wrap="square">
              <a:spAutoFit/>
            </a:bodyPr>
            <a:lstStyle/>
            <a:p>
              <a:pPr algn="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cs typeface="B Homa" panose="00000400000000000000" pitchFamily="2" charset="-78"/>
                </a:rPr>
                <a:t>با استفاده از روشهای سرولوژی مشخص شده است که </a:t>
              </a:r>
              <a:r>
                <a:rPr lang="en-US" dirty="0">
                  <a:cs typeface="B Homa" panose="00000400000000000000" pitchFamily="2" charset="-78"/>
                </a:rPr>
                <a:t>42</a:t>
              </a:r>
              <a:r>
                <a:rPr lang="fa-IR" dirty="0">
                  <a:cs typeface="B Homa" panose="00000400000000000000" pitchFamily="2" charset="-78"/>
                </a:rPr>
                <a:t> درصد افراد دارای آنتی بادی بر علیه انسفالیتوزون کانیکولی بوده اند که احتمالاً با سایر میکروسپوریدیا دارای واکنش متقاطع می باشند.</a:t>
              </a:r>
              <a:endParaRPr lang="en-US" dirty="0">
                <a:cs typeface="B Homa" panose="00000400000000000000" pitchFamily="2" charset="-78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9ECAB1-EA2C-4C94-BE0E-DB4FA36D02F4}"/>
              </a:ext>
            </a:extLst>
          </p:cNvPr>
          <p:cNvSpPr/>
          <p:nvPr/>
        </p:nvSpPr>
        <p:spPr>
          <a:xfrm>
            <a:off x="8435117" y="191790"/>
            <a:ext cx="3540655" cy="3085797"/>
          </a:xfrm>
          <a:prstGeom prst="roundRect">
            <a:avLst/>
          </a:prstGeom>
          <a:solidFill>
            <a:srgbClr val="F7898C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880662"/>
              <a:satOff val="-76170"/>
              <a:lumOff val="8755"/>
              <a:alphaOff val="0"/>
            </a:schemeClr>
          </a:fillRef>
          <a:effectRef idx="3">
            <a:schemeClr val="accent2">
              <a:tint val="50000"/>
              <a:hueOff val="-880662"/>
              <a:satOff val="-76170"/>
              <a:lumOff val="875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Homa" panose="00000400000000000000" pitchFamily="2" charset="-78"/>
              </a:rPr>
              <a:t>اسپورهای میکروسپوریدیا در نمونه های تشخیصی، خطر عفونت را برای کارکنان آزمایشگاه ایجاد می کند. تمام مراحل باید تحت شرایط </a:t>
            </a:r>
            <a:r>
              <a:rPr lang="en-US" dirty="0">
                <a:solidFill>
                  <a:schemeClr val="tx1"/>
                </a:solidFill>
                <a:cs typeface="B Homa" panose="00000400000000000000" pitchFamily="2" charset="-78"/>
              </a:rPr>
              <a:t>Biosafety Level II، </a:t>
            </a:r>
            <a:r>
              <a:rPr lang="fa-IR" dirty="0">
                <a:solidFill>
                  <a:schemeClr val="tx1"/>
                </a:solidFill>
                <a:cs typeface="B Homa" panose="00000400000000000000" pitchFamily="2" charset="-78"/>
              </a:rPr>
              <a:t>با رعایت اقدامات احتیاطی استاندارد برای نمونه های مدفوع و با انجام تمام پروسه در هود ایمنی بیولوژیکی انجام شود. </a:t>
            </a:r>
            <a:endParaRPr lang="en-US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336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9050DC8-02EA-45B5-B09D-2ABD1064618F}"/>
              </a:ext>
            </a:extLst>
          </p:cNvPr>
          <p:cNvSpPr/>
          <p:nvPr/>
        </p:nvSpPr>
        <p:spPr>
          <a:xfrm>
            <a:off x="-2816529" y="-8159718"/>
            <a:ext cx="17825059" cy="18478125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پیشگیری ودرمان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84C512-CBBA-4AAC-AE41-5BDD9E81256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6110">
            <a:off x="5431314" y="-147414"/>
            <a:ext cx="1329370" cy="1303301"/>
          </a:xfrm>
          <a:prstGeom prst="rect">
            <a:avLst/>
          </a:prstGeom>
        </p:spPr>
      </p:pic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:a16="http://schemas.microsoft.com/office/drawing/2014/main" id="{4EC7DA00-480C-4619-978A-DC2E28599A27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56DFA2-D08C-4676-B1A0-088B6C6748BE}"/>
              </a:ext>
            </a:extLst>
          </p:cNvPr>
          <p:cNvSpPr/>
          <p:nvPr/>
        </p:nvSpPr>
        <p:spPr>
          <a:xfrm>
            <a:off x="2039817" y="2392154"/>
            <a:ext cx="9583062" cy="428400"/>
          </a:xfrm>
          <a:prstGeom prst="rect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C8F23CC-D509-40BE-865C-7FA31838359C}"/>
              </a:ext>
            </a:extLst>
          </p:cNvPr>
          <p:cNvSpPr/>
          <p:nvPr/>
        </p:nvSpPr>
        <p:spPr>
          <a:xfrm>
            <a:off x="2686595" y="2141234"/>
            <a:ext cx="9054903" cy="501840"/>
          </a:xfrm>
          <a:custGeom>
            <a:avLst/>
            <a:gdLst>
              <a:gd name="connsiteX0" fmla="*/ 0 w 9054903"/>
              <a:gd name="connsiteY0" fmla="*/ 83642 h 501840"/>
              <a:gd name="connsiteX1" fmla="*/ 83642 w 9054903"/>
              <a:gd name="connsiteY1" fmla="*/ 0 h 501840"/>
              <a:gd name="connsiteX2" fmla="*/ 8971261 w 9054903"/>
              <a:gd name="connsiteY2" fmla="*/ 0 h 501840"/>
              <a:gd name="connsiteX3" fmla="*/ 9054903 w 9054903"/>
              <a:gd name="connsiteY3" fmla="*/ 83642 h 501840"/>
              <a:gd name="connsiteX4" fmla="*/ 9054903 w 9054903"/>
              <a:gd name="connsiteY4" fmla="*/ 418198 h 501840"/>
              <a:gd name="connsiteX5" fmla="*/ 8971261 w 9054903"/>
              <a:gd name="connsiteY5" fmla="*/ 501840 h 501840"/>
              <a:gd name="connsiteX6" fmla="*/ 83642 w 9054903"/>
              <a:gd name="connsiteY6" fmla="*/ 501840 h 501840"/>
              <a:gd name="connsiteX7" fmla="*/ 0 w 9054903"/>
              <a:gd name="connsiteY7" fmla="*/ 418198 h 501840"/>
              <a:gd name="connsiteX8" fmla="*/ 0 w 905490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490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8971261" y="0"/>
                </a:lnTo>
                <a:cubicBezTo>
                  <a:pt x="9017455" y="0"/>
                  <a:pt x="9054903" y="37448"/>
                  <a:pt x="9054903" y="83642"/>
                </a:cubicBezTo>
                <a:lnTo>
                  <a:pt x="9054903" y="418198"/>
                </a:lnTo>
                <a:cubicBezTo>
                  <a:pt x="9054903" y="464392"/>
                  <a:pt x="9017455" y="501840"/>
                  <a:pt x="897126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FFE4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752" tIns="24498" rIns="366752" bIns="24498" numCol="1" spcCol="1270" anchor="ctr" anchorCtr="0">
            <a:noAutofit/>
          </a:bodyPr>
          <a:lstStyle/>
          <a:p>
            <a:pPr marL="0" lvl="0" indent="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700" kern="1200" dirty="0">
                <a:solidFill>
                  <a:schemeClr val="tx1"/>
                </a:solidFill>
                <a:cs typeface="B Homa" panose="00000400000000000000" pitchFamily="2" charset="-78"/>
              </a:rPr>
              <a:t>شستن مکرر دست ها و قرار گرفتن محدود در معرض حیوانات به ویژه برای افراد مبتلا به نقص سیستم ایمنی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32BB53-771F-4865-B46E-C522D7611F43}"/>
              </a:ext>
            </a:extLst>
          </p:cNvPr>
          <p:cNvSpPr/>
          <p:nvPr/>
        </p:nvSpPr>
        <p:spPr>
          <a:xfrm>
            <a:off x="2039817" y="3163274"/>
            <a:ext cx="9583062" cy="428400"/>
          </a:xfrm>
          <a:prstGeom prst="rect">
            <a:avLst/>
          </a:prstGeom>
        </p:spPr>
        <p:style>
          <a:lnRef idx="1">
            <a:schemeClr val="accent5">
              <a:hueOff val="-1689636"/>
              <a:satOff val="-4355"/>
              <a:lumOff val="-29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A6A840A-B646-49E6-8CE8-F48E5853216B}"/>
              </a:ext>
            </a:extLst>
          </p:cNvPr>
          <p:cNvSpPr/>
          <p:nvPr/>
        </p:nvSpPr>
        <p:spPr>
          <a:xfrm>
            <a:off x="2686595" y="2912354"/>
            <a:ext cx="9054903" cy="501840"/>
          </a:xfrm>
          <a:custGeom>
            <a:avLst/>
            <a:gdLst>
              <a:gd name="connsiteX0" fmla="*/ 0 w 9054903"/>
              <a:gd name="connsiteY0" fmla="*/ 83642 h 501840"/>
              <a:gd name="connsiteX1" fmla="*/ 83642 w 9054903"/>
              <a:gd name="connsiteY1" fmla="*/ 0 h 501840"/>
              <a:gd name="connsiteX2" fmla="*/ 8971261 w 9054903"/>
              <a:gd name="connsiteY2" fmla="*/ 0 h 501840"/>
              <a:gd name="connsiteX3" fmla="*/ 9054903 w 9054903"/>
              <a:gd name="connsiteY3" fmla="*/ 83642 h 501840"/>
              <a:gd name="connsiteX4" fmla="*/ 9054903 w 9054903"/>
              <a:gd name="connsiteY4" fmla="*/ 418198 h 501840"/>
              <a:gd name="connsiteX5" fmla="*/ 8971261 w 9054903"/>
              <a:gd name="connsiteY5" fmla="*/ 501840 h 501840"/>
              <a:gd name="connsiteX6" fmla="*/ 83642 w 9054903"/>
              <a:gd name="connsiteY6" fmla="*/ 501840 h 501840"/>
              <a:gd name="connsiteX7" fmla="*/ 0 w 9054903"/>
              <a:gd name="connsiteY7" fmla="*/ 418198 h 501840"/>
              <a:gd name="connsiteX8" fmla="*/ 0 w 905490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490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8971261" y="0"/>
                </a:lnTo>
                <a:cubicBezTo>
                  <a:pt x="9017455" y="0"/>
                  <a:pt x="9054903" y="37448"/>
                  <a:pt x="9054903" y="83642"/>
                </a:cubicBezTo>
                <a:lnTo>
                  <a:pt x="9054903" y="418198"/>
                </a:lnTo>
                <a:cubicBezTo>
                  <a:pt x="9054903" y="464392"/>
                  <a:pt x="9017455" y="501840"/>
                  <a:pt x="897126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FDC3B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752" tIns="24498" rIns="366752" bIns="24498" numCol="1" spcCol="1270" anchor="ctr" anchorCtr="0">
            <a:noAutofit/>
          </a:bodyPr>
          <a:lstStyle/>
          <a:p>
            <a:pPr marL="0" lvl="0" indent="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700" kern="1200" dirty="0">
                <a:solidFill>
                  <a:schemeClr val="tx1"/>
                </a:solidFill>
                <a:cs typeface="B Homa" panose="00000400000000000000" pitchFamily="2" charset="-78"/>
              </a:rPr>
              <a:t>تزریق داخل وریدی مایعات، تکمیل الکترولیت، رژیم های غذایی و تغذیه برای بیماران مبتلا به اسهال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076F5B-A96A-4DB6-9F3B-0F177D2EE482}"/>
              </a:ext>
            </a:extLst>
          </p:cNvPr>
          <p:cNvSpPr/>
          <p:nvPr/>
        </p:nvSpPr>
        <p:spPr>
          <a:xfrm>
            <a:off x="2039817" y="3934394"/>
            <a:ext cx="9583062" cy="428400"/>
          </a:xfrm>
          <a:prstGeom prst="rect">
            <a:avLst/>
          </a:prstGeom>
        </p:spPr>
        <p:style>
          <a:lnRef idx="1">
            <a:schemeClr val="accent5">
              <a:hueOff val="-3379271"/>
              <a:satOff val="-8710"/>
              <a:lumOff val="-5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13D1010-13DB-48D7-BD59-BB0A03B8BE98}"/>
              </a:ext>
            </a:extLst>
          </p:cNvPr>
          <p:cNvSpPr/>
          <p:nvPr/>
        </p:nvSpPr>
        <p:spPr>
          <a:xfrm>
            <a:off x="2686595" y="3683474"/>
            <a:ext cx="9054903" cy="501840"/>
          </a:xfrm>
          <a:custGeom>
            <a:avLst/>
            <a:gdLst>
              <a:gd name="connsiteX0" fmla="*/ 0 w 9054903"/>
              <a:gd name="connsiteY0" fmla="*/ 83642 h 501840"/>
              <a:gd name="connsiteX1" fmla="*/ 83642 w 9054903"/>
              <a:gd name="connsiteY1" fmla="*/ 0 h 501840"/>
              <a:gd name="connsiteX2" fmla="*/ 8971261 w 9054903"/>
              <a:gd name="connsiteY2" fmla="*/ 0 h 501840"/>
              <a:gd name="connsiteX3" fmla="*/ 9054903 w 9054903"/>
              <a:gd name="connsiteY3" fmla="*/ 83642 h 501840"/>
              <a:gd name="connsiteX4" fmla="*/ 9054903 w 9054903"/>
              <a:gd name="connsiteY4" fmla="*/ 418198 h 501840"/>
              <a:gd name="connsiteX5" fmla="*/ 8971261 w 9054903"/>
              <a:gd name="connsiteY5" fmla="*/ 501840 h 501840"/>
              <a:gd name="connsiteX6" fmla="*/ 83642 w 9054903"/>
              <a:gd name="connsiteY6" fmla="*/ 501840 h 501840"/>
              <a:gd name="connsiteX7" fmla="*/ 0 w 9054903"/>
              <a:gd name="connsiteY7" fmla="*/ 418198 h 501840"/>
              <a:gd name="connsiteX8" fmla="*/ 0 w 905490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490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8971261" y="0"/>
                </a:lnTo>
                <a:cubicBezTo>
                  <a:pt x="9017455" y="0"/>
                  <a:pt x="9054903" y="37448"/>
                  <a:pt x="9054903" y="83642"/>
                </a:cubicBezTo>
                <a:lnTo>
                  <a:pt x="9054903" y="418198"/>
                </a:lnTo>
                <a:cubicBezTo>
                  <a:pt x="9054903" y="464392"/>
                  <a:pt x="9017455" y="501840"/>
                  <a:pt x="897126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FE7B7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752" tIns="24498" rIns="366752" bIns="24498" numCol="1" spcCol="1270" anchor="ctr" anchorCtr="0">
            <a:noAutofit/>
          </a:bodyPr>
          <a:lstStyle/>
          <a:p>
            <a:pPr marL="0" lvl="0" indent="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700" kern="1200" dirty="0">
                <a:solidFill>
                  <a:schemeClr val="tx1"/>
                </a:solidFill>
                <a:cs typeface="B Homa" panose="00000400000000000000" pitchFamily="2" charset="-78"/>
              </a:rPr>
              <a:t>مصرف </a:t>
            </a:r>
            <a:r>
              <a:rPr lang="en-US" sz="1700" kern="1200" dirty="0">
                <a:solidFill>
                  <a:schemeClr val="tx1"/>
                </a:solidFill>
                <a:cs typeface="+mj-cs"/>
              </a:rPr>
              <a:t>Albendazole 400mg</a:t>
            </a:r>
            <a:r>
              <a:rPr lang="fa-IR" sz="1700" kern="1200" dirty="0">
                <a:solidFill>
                  <a:schemeClr val="tx1"/>
                </a:solidFill>
                <a:cs typeface="+mj-cs"/>
              </a:rPr>
              <a:t> </a:t>
            </a:r>
            <a:r>
              <a:rPr lang="fa-IR" sz="1700" kern="1200" dirty="0">
                <a:solidFill>
                  <a:schemeClr val="tx1"/>
                </a:solidFill>
                <a:cs typeface="B Homa" panose="00000400000000000000" pitchFamily="2" charset="-78"/>
              </a:rPr>
              <a:t>سه مرتبه در روز به مدت دو هفته یا دو مرتبه در روز به مدت یک ماه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F48DC0-789E-4BD2-B104-6E529ED6A0E0}"/>
              </a:ext>
            </a:extLst>
          </p:cNvPr>
          <p:cNvSpPr/>
          <p:nvPr/>
        </p:nvSpPr>
        <p:spPr>
          <a:xfrm>
            <a:off x="2039817" y="4705514"/>
            <a:ext cx="9583062" cy="428400"/>
          </a:xfrm>
          <a:prstGeom prst="rect">
            <a:avLst/>
          </a:prstGeom>
        </p:spPr>
        <p:style>
          <a:lnRef idx="1">
            <a:schemeClr val="accent5">
              <a:hueOff val="-5068907"/>
              <a:satOff val="-13064"/>
              <a:lumOff val="-88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89168B9-3809-43EC-AF66-046ACCF55C91}"/>
              </a:ext>
            </a:extLst>
          </p:cNvPr>
          <p:cNvSpPr/>
          <p:nvPr/>
        </p:nvSpPr>
        <p:spPr>
          <a:xfrm>
            <a:off x="2686595" y="4454594"/>
            <a:ext cx="9054903" cy="501840"/>
          </a:xfrm>
          <a:custGeom>
            <a:avLst/>
            <a:gdLst>
              <a:gd name="connsiteX0" fmla="*/ 0 w 9054903"/>
              <a:gd name="connsiteY0" fmla="*/ 83642 h 501840"/>
              <a:gd name="connsiteX1" fmla="*/ 83642 w 9054903"/>
              <a:gd name="connsiteY1" fmla="*/ 0 h 501840"/>
              <a:gd name="connsiteX2" fmla="*/ 8971261 w 9054903"/>
              <a:gd name="connsiteY2" fmla="*/ 0 h 501840"/>
              <a:gd name="connsiteX3" fmla="*/ 9054903 w 9054903"/>
              <a:gd name="connsiteY3" fmla="*/ 83642 h 501840"/>
              <a:gd name="connsiteX4" fmla="*/ 9054903 w 9054903"/>
              <a:gd name="connsiteY4" fmla="*/ 418198 h 501840"/>
              <a:gd name="connsiteX5" fmla="*/ 8971261 w 9054903"/>
              <a:gd name="connsiteY5" fmla="*/ 501840 h 501840"/>
              <a:gd name="connsiteX6" fmla="*/ 83642 w 9054903"/>
              <a:gd name="connsiteY6" fmla="*/ 501840 h 501840"/>
              <a:gd name="connsiteX7" fmla="*/ 0 w 9054903"/>
              <a:gd name="connsiteY7" fmla="*/ 418198 h 501840"/>
              <a:gd name="connsiteX8" fmla="*/ 0 w 905490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490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8971261" y="0"/>
                </a:lnTo>
                <a:cubicBezTo>
                  <a:pt x="9017455" y="0"/>
                  <a:pt x="9054903" y="37448"/>
                  <a:pt x="9054903" y="83642"/>
                </a:cubicBezTo>
                <a:lnTo>
                  <a:pt x="9054903" y="418198"/>
                </a:lnTo>
                <a:cubicBezTo>
                  <a:pt x="9054903" y="464392"/>
                  <a:pt x="9017455" y="501840"/>
                  <a:pt x="897126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018F9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5068907"/>
              <a:satOff val="-13064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752" tIns="24498" rIns="366752" bIns="24498" numCol="1" spcCol="1270" anchor="ctr" anchorCtr="0">
            <a:noAutofit/>
          </a:bodyPr>
          <a:lstStyle/>
          <a:p>
            <a:pPr marL="0" lvl="0" indent="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700" kern="1200" dirty="0">
                <a:solidFill>
                  <a:schemeClr val="tx1"/>
                </a:solidFill>
                <a:cs typeface="B Homa" panose="00000400000000000000" pitchFamily="2" charset="-78"/>
              </a:rPr>
              <a:t>استفاده از مترونیدازول جهت درمان عفونت های میکروسپوریدیایی از تأثیر کافی برخوردار نبوده است.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66A29E3-E7A8-4692-A8F8-EA172013AAC5}"/>
              </a:ext>
            </a:extLst>
          </p:cNvPr>
          <p:cNvSpPr/>
          <p:nvPr/>
        </p:nvSpPr>
        <p:spPr>
          <a:xfrm>
            <a:off x="2039817" y="5476634"/>
            <a:ext cx="9583062" cy="428400"/>
          </a:xfrm>
          <a:prstGeom prst="rect">
            <a:avLst/>
          </a:prstGeom>
        </p:spPr>
        <p:style>
          <a:lnRef idx="1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4719B6C-C673-4E37-A52E-D37C050A3B26}"/>
              </a:ext>
            </a:extLst>
          </p:cNvPr>
          <p:cNvSpPr/>
          <p:nvPr/>
        </p:nvSpPr>
        <p:spPr>
          <a:xfrm>
            <a:off x="2686595" y="5225714"/>
            <a:ext cx="9054903" cy="501840"/>
          </a:xfrm>
          <a:custGeom>
            <a:avLst/>
            <a:gdLst>
              <a:gd name="connsiteX0" fmla="*/ 0 w 9054903"/>
              <a:gd name="connsiteY0" fmla="*/ 83642 h 501840"/>
              <a:gd name="connsiteX1" fmla="*/ 83642 w 9054903"/>
              <a:gd name="connsiteY1" fmla="*/ 0 h 501840"/>
              <a:gd name="connsiteX2" fmla="*/ 8971261 w 9054903"/>
              <a:gd name="connsiteY2" fmla="*/ 0 h 501840"/>
              <a:gd name="connsiteX3" fmla="*/ 9054903 w 9054903"/>
              <a:gd name="connsiteY3" fmla="*/ 83642 h 501840"/>
              <a:gd name="connsiteX4" fmla="*/ 9054903 w 9054903"/>
              <a:gd name="connsiteY4" fmla="*/ 418198 h 501840"/>
              <a:gd name="connsiteX5" fmla="*/ 8971261 w 9054903"/>
              <a:gd name="connsiteY5" fmla="*/ 501840 h 501840"/>
              <a:gd name="connsiteX6" fmla="*/ 83642 w 9054903"/>
              <a:gd name="connsiteY6" fmla="*/ 501840 h 501840"/>
              <a:gd name="connsiteX7" fmla="*/ 0 w 9054903"/>
              <a:gd name="connsiteY7" fmla="*/ 418198 h 501840"/>
              <a:gd name="connsiteX8" fmla="*/ 0 w 905490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490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8971261" y="0"/>
                </a:lnTo>
                <a:cubicBezTo>
                  <a:pt x="9017455" y="0"/>
                  <a:pt x="9054903" y="37448"/>
                  <a:pt x="9054903" y="83642"/>
                </a:cubicBezTo>
                <a:lnTo>
                  <a:pt x="9054903" y="418198"/>
                </a:lnTo>
                <a:cubicBezTo>
                  <a:pt x="9054903" y="464392"/>
                  <a:pt x="9017455" y="501840"/>
                  <a:pt x="897126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83739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752" tIns="24498" rIns="366752" bIns="24498" numCol="1" spcCol="1270" anchor="ctr" anchorCtr="0">
            <a:noAutofit/>
          </a:bodyPr>
          <a:lstStyle/>
          <a:p>
            <a:pPr marL="0" lvl="0" indent="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700" kern="1200" dirty="0">
                <a:solidFill>
                  <a:schemeClr val="tx1"/>
                </a:solidFill>
                <a:cs typeface="B Homa" panose="00000400000000000000" pitchFamily="2" charset="-78"/>
              </a:rPr>
              <a:t>درمان ضد رتروویروسی میتواند به بهبود عملکرد سیستم ایمنی کمک کند.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230B59-8830-4E24-A64A-4F775D988688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462859" y="2473550"/>
            <a:ext cx="2440716" cy="1339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840DEA-0236-4CBD-897A-F4A17CECD358}"/>
              </a:ext>
            </a:extLst>
          </p:cNvPr>
          <p:cNvCxnSpPr>
            <a:cxnSpLocks/>
            <a:endCxn id="39" idx="6"/>
          </p:cNvCxnSpPr>
          <p:nvPr/>
        </p:nvCxnSpPr>
        <p:spPr>
          <a:xfrm flipH="1" flipV="1">
            <a:off x="2263987" y="1777235"/>
            <a:ext cx="639588" cy="2036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E4EBB8F-95C3-448B-9E51-A78530CFED43}"/>
              </a:ext>
            </a:extLst>
          </p:cNvPr>
          <p:cNvSpPr/>
          <p:nvPr/>
        </p:nvSpPr>
        <p:spPr>
          <a:xfrm>
            <a:off x="153834" y="792497"/>
            <a:ext cx="2110153" cy="196947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8575">
            <a:solidFill>
              <a:schemeClr val="tx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0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61" grpId="0" animBg="1"/>
      <p:bldP spid="6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Oval 20">
            <a:hlinkClick r:id="rId4" action="ppaction://hlinksldjump"/>
            <a:extLst>
              <a:ext uri="{FF2B5EF4-FFF2-40B4-BE49-F238E27FC236}">
                <a16:creationId xmlns:a16="http://schemas.microsoft.com/office/drawing/2014/main" id="{4FB9A1C6-BC55-428C-8029-71AD91A1AA28}"/>
              </a:ext>
            </a:extLst>
          </p:cNvPr>
          <p:cNvSpPr/>
          <p:nvPr/>
        </p:nvSpPr>
        <p:spPr>
          <a:xfrm>
            <a:off x="943582" y="28326"/>
            <a:ext cx="2446528" cy="2466395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مقدمه و تاریخچه</a:t>
            </a:r>
            <a:endParaRPr lang="en-US" sz="4000" dirty="0">
              <a:cs typeface="B Homa" panose="00000400000000000000" pitchFamily="2" charset="-78"/>
            </a:endParaRPr>
          </a:p>
        </p:txBody>
      </p:sp>
      <p:sp useBgFill="1">
        <p:nvSpPr>
          <p:cNvPr id="22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EDFBF1D0-5878-494B-9D43-33BA981B8737}"/>
              </a:ext>
            </a:extLst>
          </p:cNvPr>
          <p:cNvSpPr/>
          <p:nvPr/>
        </p:nvSpPr>
        <p:spPr>
          <a:xfrm>
            <a:off x="9170815" y="504283"/>
            <a:ext cx="2941320" cy="3017520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مورفولوژی</a:t>
            </a:r>
            <a:endParaRPr lang="en-US" sz="4000" dirty="0">
              <a:cs typeface="B Homa" panose="00000400000000000000" pitchFamily="2" charset="-78"/>
            </a:endParaRPr>
          </a:p>
        </p:txBody>
      </p:sp>
      <p:sp useBgFill="1">
        <p:nvSpPr>
          <p:cNvPr id="23" name="Oval 22">
            <a:hlinkClick r:id="rId6" action="ppaction://hlinksldjump"/>
            <a:extLst>
              <a:ext uri="{FF2B5EF4-FFF2-40B4-BE49-F238E27FC236}">
                <a16:creationId xmlns:a16="http://schemas.microsoft.com/office/drawing/2014/main" id="{DAE3013B-E2F5-4E61-B252-D2076D74DBD2}"/>
              </a:ext>
            </a:extLst>
          </p:cNvPr>
          <p:cNvSpPr/>
          <p:nvPr/>
        </p:nvSpPr>
        <p:spPr>
          <a:xfrm>
            <a:off x="6992480" y="2494721"/>
            <a:ext cx="2691018" cy="2779904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پیشگیری ودرمان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AC4721-7310-43B6-BD9A-2144512980C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8" y="45720"/>
            <a:ext cx="1071040" cy="11120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8667E9-56B4-420C-8328-EF3F4675C91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6110">
            <a:off x="7130966" y="1859725"/>
            <a:ext cx="1701091" cy="1667732"/>
          </a:xfrm>
          <a:prstGeom prst="rect">
            <a:avLst/>
          </a:prstGeom>
        </p:spPr>
      </p:pic>
      <p:sp useBgFill="1">
        <p:nvSpPr>
          <p:cNvPr id="26" name="Oval 25">
            <a:hlinkClick r:id="rId11" action="ppaction://hlinksldjump"/>
            <a:extLst>
              <a:ext uri="{FF2B5EF4-FFF2-40B4-BE49-F238E27FC236}">
                <a16:creationId xmlns:a16="http://schemas.microsoft.com/office/drawing/2014/main" id="{6C2CCF6F-D7E0-4E84-8B69-9D5422673AD3}"/>
              </a:ext>
            </a:extLst>
          </p:cNvPr>
          <p:cNvSpPr/>
          <p:nvPr/>
        </p:nvSpPr>
        <p:spPr>
          <a:xfrm>
            <a:off x="9723866" y="4442420"/>
            <a:ext cx="2346961" cy="2300182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Homa" panose="00000400000000000000" pitchFamily="2" charset="-78"/>
              </a:rPr>
              <a:t>بیماریزایی</a:t>
            </a:r>
            <a:endParaRPr lang="en-US" sz="3200" dirty="0">
              <a:cs typeface="B Homa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141402-D8DF-4B56-8096-B21F39D2D5C8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3" y="17701"/>
            <a:ext cx="1662064" cy="16586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645B82-B390-4551-94EA-FBE857AE1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75" y="4290283"/>
            <a:ext cx="974095" cy="874145"/>
          </a:xfrm>
          <a:prstGeom prst="rect">
            <a:avLst/>
          </a:prstGeom>
        </p:spPr>
      </p:pic>
      <p:sp useBgFill="1">
        <p:nvSpPr>
          <p:cNvPr id="29" name="Oval 28">
            <a:hlinkClick r:id="rId15" action="ppaction://hlinksldjump"/>
            <a:extLst>
              <a:ext uri="{FF2B5EF4-FFF2-40B4-BE49-F238E27FC236}">
                <a16:creationId xmlns:a16="http://schemas.microsoft.com/office/drawing/2014/main" id="{C0ED2269-4029-40C7-80F3-2163A99981D0}"/>
              </a:ext>
            </a:extLst>
          </p:cNvPr>
          <p:cNvSpPr/>
          <p:nvPr/>
        </p:nvSpPr>
        <p:spPr>
          <a:xfrm>
            <a:off x="208825" y="3030573"/>
            <a:ext cx="3423683" cy="3429000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روشهای تشخیص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47F31DF-3AF3-47C2-A6D7-C083409D265B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3" y="2133715"/>
            <a:ext cx="1130935" cy="1793715"/>
          </a:xfrm>
          <a:prstGeom prst="rect">
            <a:avLst/>
          </a:prstGeom>
        </p:spPr>
      </p:pic>
      <p:sp useBgFill="1">
        <p:nvSpPr>
          <p:cNvPr id="31" name="Oval 30">
            <a:hlinkClick r:id="rId18" action="ppaction://hlinksldjump"/>
            <a:extLst>
              <a:ext uri="{FF2B5EF4-FFF2-40B4-BE49-F238E27FC236}">
                <a16:creationId xmlns:a16="http://schemas.microsoft.com/office/drawing/2014/main" id="{AAFA158A-5883-4F81-BDCB-C2992FEC9DA7}"/>
              </a:ext>
            </a:extLst>
          </p:cNvPr>
          <p:cNvSpPr/>
          <p:nvPr/>
        </p:nvSpPr>
        <p:spPr>
          <a:xfrm>
            <a:off x="3710024" y="378551"/>
            <a:ext cx="3373490" cy="3350169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اپیدمیولوژی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94B3C1-7BDD-4FB7-B128-A0D8A89A7BFC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25" y="112557"/>
            <a:ext cx="1529808" cy="1529808"/>
          </a:xfrm>
          <a:prstGeom prst="rect">
            <a:avLst/>
          </a:prstGeom>
        </p:spPr>
      </p:pic>
      <p:sp useBgFill="1">
        <p:nvSpPr>
          <p:cNvPr id="17" name="Oval 16">
            <a:hlinkClick r:id="rId21" action="ppaction://hlinksldjump"/>
            <a:extLst>
              <a:ext uri="{FF2B5EF4-FFF2-40B4-BE49-F238E27FC236}">
                <a16:creationId xmlns:a16="http://schemas.microsoft.com/office/drawing/2014/main" id="{E1DF1BA1-D41C-4FB2-B775-A60E6BE5AB32}"/>
              </a:ext>
            </a:extLst>
          </p:cNvPr>
          <p:cNvSpPr/>
          <p:nvPr/>
        </p:nvSpPr>
        <p:spPr>
          <a:xfrm>
            <a:off x="4156225" y="3994714"/>
            <a:ext cx="2637265" cy="2794091"/>
          </a:xfrm>
          <a:prstGeom prst="ellipse">
            <a:avLst/>
          </a:prstGeom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چرخة زندگی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85BC-9B78-4B19-A935-5B1075506D4F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40" y="4979668"/>
            <a:ext cx="1362485" cy="136248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28480DE-EFB5-44DA-BE77-F3E2D9702E8F}"/>
              </a:ext>
            </a:extLst>
          </p:cNvPr>
          <p:cNvSpPr/>
          <p:nvPr/>
        </p:nvSpPr>
        <p:spPr>
          <a:xfrm>
            <a:off x="-11015551" y="-238133"/>
            <a:ext cx="1071041" cy="532917"/>
          </a:xfrm>
          <a:prstGeom prst="roundRect">
            <a:avLst>
              <a:gd name="adj" fmla="val 50000"/>
            </a:avLst>
          </a:prstGeom>
          <a:solidFill>
            <a:srgbClr val="5FAD93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DD5194-62C4-4819-98CB-73D781A47424}"/>
              </a:ext>
            </a:extLst>
          </p:cNvPr>
          <p:cNvSpPr/>
          <p:nvPr/>
        </p:nvSpPr>
        <p:spPr>
          <a:xfrm>
            <a:off x="-11015551" y="693601"/>
            <a:ext cx="1071041" cy="464174"/>
          </a:xfrm>
          <a:prstGeom prst="roundRect">
            <a:avLst>
              <a:gd name="adj" fmla="val 50000"/>
            </a:avLst>
          </a:prstGeom>
          <a:solidFill>
            <a:srgbClr val="EE687E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EB0C1C3-7CE4-4CA7-B5AE-20BA3A7B5567}"/>
              </a:ext>
            </a:extLst>
          </p:cNvPr>
          <p:cNvSpPr/>
          <p:nvPr/>
        </p:nvSpPr>
        <p:spPr>
          <a:xfrm>
            <a:off x="-11235971" y="1770308"/>
            <a:ext cx="1291462" cy="363408"/>
          </a:xfrm>
          <a:prstGeom prst="roundRect">
            <a:avLst>
              <a:gd name="adj" fmla="val 50000"/>
            </a:avLst>
          </a:prstGeom>
          <a:solidFill>
            <a:srgbClr val="CADE3A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369219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9" grpId="0" animBg="1"/>
      <p:bldP spid="31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5475BAE5-2981-42F5-B865-78377E16BEFE}"/>
              </a:ext>
            </a:extLst>
          </p:cNvPr>
          <p:cNvSpPr/>
          <p:nvPr/>
        </p:nvSpPr>
        <p:spPr>
          <a:xfrm>
            <a:off x="-2572475" y="-7677907"/>
            <a:ext cx="17336951" cy="17118994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dirty="0">
                <a:cs typeface="B Homa" panose="00000400000000000000" pitchFamily="2" charset="-78"/>
              </a:rPr>
              <a:t>اپیدمیولوژی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675D31-D9CE-4ADD-9277-747EE7313BA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30" y="108842"/>
            <a:ext cx="585599" cy="585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164F88-298B-4A72-87C5-235B07B47F48}"/>
              </a:ext>
            </a:extLst>
          </p:cNvPr>
          <p:cNvSpPr txBox="1"/>
          <p:nvPr/>
        </p:nvSpPr>
        <p:spPr>
          <a:xfrm>
            <a:off x="10171371" y="3178539"/>
            <a:ext cx="1977081" cy="523220"/>
          </a:xfrm>
          <a:prstGeom prst="rect">
            <a:avLst/>
          </a:prstGeom>
          <a:solidFill>
            <a:srgbClr val="F0D355"/>
          </a:solidFill>
        </p:spPr>
        <p:txBody>
          <a:bodyPr wrap="square" rtlCol="0">
            <a:spAutoFit/>
          </a:bodyPr>
          <a:lstStyle/>
          <a:p>
            <a:r>
              <a:rPr lang="fa-IR" sz="2800" b="1" dirty="0">
                <a:cs typeface="B Homa" panose="00000400000000000000" pitchFamily="2" charset="-78"/>
              </a:rPr>
              <a:t>میکروسپوریدیا</a:t>
            </a:r>
            <a:endParaRPr lang="en-US" sz="2800" b="1" dirty="0">
              <a:cs typeface="B Homa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F4828-99BD-4D22-824C-A92B5DA63C98}"/>
              </a:ext>
            </a:extLst>
          </p:cNvPr>
          <p:cNvCxnSpPr>
            <a:cxnSpLocks/>
          </p:cNvCxnSpPr>
          <p:nvPr/>
        </p:nvCxnSpPr>
        <p:spPr>
          <a:xfrm>
            <a:off x="10076512" y="1345859"/>
            <a:ext cx="0" cy="5449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AA2931-3C32-490F-A122-CA07BE55F400}"/>
              </a:ext>
            </a:extLst>
          </p:cNvPr>
          <p:cNvSpPr txBox="1"/>
          <p:nvPr/>
        </p:nvSpPr>
        <p:spPr>
          <a:xfrm>
            <a:off x="6557625" y="1309156"/>
            <a:ext cx="3349818" cy="923330"/>
          </a:xfrm>
          <a:prstGeom prst="rect">
            <a:avLst/>
          </a:prstGeom>
          <a:solidFill>
            <a:srgbClr val="558C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ایجاد آلودگی در حیواناتی که از نظر اقتصادی مهم هستند و وارد کردن خسارات فراوانی به صنعت این حیوانات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8ECF5-086B-4819-8BDA-1E81400A5408}"/>
              </a:ext>
            </a:extLst>
          </p:cNvPr>
          <p:cNvSpPr txBox="1"/>
          <p:nvPr/>
        </p:nvSpPr>
        <p:spPr>
          <a:xfrm>
            <a:off x="238060" y="2480449"/>
            <a:ext cx="4886868" cy="584775"/>
          </a:xfrm>
          <a:prstGeom prst="rect">
            <a:avLst/>
          </a:prstGeom>
          <a:solidFill>
            <a:srgbClr val="C19DC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Homa" panose="00000400000000000000" pitchFamily="2" charset="-78"/>
              </a:rPr>
              <a:t>یافته شده در مدفوع تا </a:t>
            </a:r>
            <a:r>
              <a:rPr lang="en-US" sz="1600" dirty="0">
                <a:cs typeface="B Homa" panose="00000400000000000000" pitchFamily="2" charset="-78"/>
              </a:rPr>
              <a:t>39</a:t>
            </a:r>
            <a:r>
              <a:rPr lang="fa-IR" sz="1600" dirty="0">
                <a:cs typeface="B Homa" panose="00000400000000000000" pitchFamily="2" charset="-78"/>
              </a:rPr>
              <a:t> درصد مبتلایان به ایدز که دارای اسهال مزمن بوده اند.</a:t>
            </a:r>
            <a:endParaRPr lang="en-US" sz="1600" dirty="0">
              <a:cs typeface="B Hom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249DF-31C8-4EDC-9ED4-ECAEFC9AD956}"/>
              </a:ext>
            </a:extLst>
          </p:cNvPr>
          <p:cNvSpPr txBox="1"/>
          <p:nvPr/>
        </p:nvSpPr>
        <p:spPr>
          <a:xfrm>
            <a:off x="6549907" y="4778063"/>
            <a:ext cx="3431747" cy="369332"/>
          </a:xfrm>
          <a:prstGeom prst="rect">
            <a:avLst/>
          </a:prstGeom>
          <a:solidFill>
            <a:srgbClr val="C9E7E7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راه اصلی آلودگی، توسط بلع اسپورها باشد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36FF8-0F9C-43D4-BE6E-2C58D21F0D92}"/>
              </a:ext>
            </a:extLst>
          </p:cNvPr>
          <p:cNvSpPr txBox="1"/>
          <p:nvPr/>
        </p:nvSpPr>
        <p:spPr>
          <a:xfrm>
            <a:off x="243090" y="3897347"/>
            <a:ext cx="4911631" cy="584775"/>
          </a:xfrm>
          <a:prstGeom prst="rect">
            <a:avLst/>
          </a:prstGeom>
          <a:solidFill>
            <a:srgbClr val="C1CBD7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Homa" panose="00000400000000000000" pitchFamily="2" charset="-78"/>
              </a:rPr>
              <a:t>میکروسپوریدیا ممکن است از یک عفونت روده</a:t>
            </a:r>
            <a:r>
              <a:rPr lang="en-US" sz="1600" dirty="0">
                <a:cs typeface="B Homa" panose="00000400000000000000" pitchFamily="2" charset="-78"/>
              </a:rPr>
              <a:t> </a:t>
            </a:r>
            <a:r>
              <a:rPr lang="fa-IR" sz="1600" dirty="0">
                <a:cs typeface="B Homa" panose="00000400000000000000" pitchFamily="2" charset="-78"/>
              </a:rPr>
              <a:t>ای انتشار پیدا کرده و به شکل یک بیماری گسترده و سیستمیک درآید.</a:t>
            </a:r>
            <a:endParaRPr lang="en-US" sz="1600" dirty="0">
              <a:cs typeface="B Homa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199E1-F6FE-43A4-B2D6-987A1632CFD0}"/>
              </a:ext>
            </a:extLst>
          </p:cNvPr>
          <p:cNvSpPr txBox="1"/>
          <p:nvPr/>
        </p:nvSpPr>
        <p:spPr>
          <a:xfrm>
            <a:off x="6549908" y="3056451"/>
            <a:ext cx="3336890" cy="923330"/>
          </a:xfrm>
          <a:prstGeom prst="rect">
            <a:avLst/>
          </a:prstGeom>
          <a:solidFill>
            <a:srgbClr val="88BCA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اسهال مزمن همراه با لاغری یکی از شایعترین عفونتهای میکروسپوریدیایی </a:t>
            </a:r>
          </a:p>
          <a:p>
            <a:pPr algn="r" rtl="1"/>
            <a:r>
              <a:rPr lang="fa-IR" dirty="0">
                <a:cs typeface="B Homa" panose="00000400000000000000" pitchFamily="2" charset="-78"/>
              </a:rPr>
              <a:t> 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81E94-2CDA-4CA5-A07A-ED155AEE33CD}"/>
              </a:ext>
            </a:extLst>
          </p:cNvPr>
          <p:cNvSpPr txBox="1"/>
          <p:nvPr/>
        </p:nvSpPr>
        <p:spPr>
          <a:xfrm>
            <a:off x="238060" y="1764381"/>
            <a:ext cx="4868228" cy="584775"/>
          </a:xfrm>
          <a:prstGeom prst="rect">
            <a:avLst/>
          </a:prstGeom>
          <a:solidFill>
            <a:srgbClr val="C5ADE9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Homa" panose="00000400000000000000" pitchFamily="2" charset="-78"/>
              </a:rPr>
              <a:t>آلودگی همزمان با </a:t>
            </a:r>
            <a:r>
              <a:rPr lang="en-US" sz="1600" dirty="0">
                <a:cs typeface="B Homa" panose="00000400000000000000" pitchFamily="2" charset="-78"/>
              </a:rPr>
              <a:t>30</a:t>
            </a:r>
            <a:r>
              <a:rPr lang="fa-IR" sz="1600" dirty="0">
                <a:cs typeface="B Homa" panose="00000400000000000000" pitchFamily="2" charset="-78"/>
              </a:rPr>
              <a:t> درصد از مبتلایان به ایدز که دارای عفونت کریپتوسپوریدیایی بوده اند.</a:t>
            </a:r>
            <a:endParaRPr lang="en-US" sz="1600" dirty="0">
              <a:cs typeface="B Hom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545ECB-2029-460D-B8EF-DAEC83810D86}"/>
              </a:ext>
            </a:extLst>
          </p:cNvPr>
          <p:cNvSpPr txBox="1"/>
          <p:nvPr/>
        </p:nvSpPr>
        <p:spPr>
          <a:xfrm>
            <a:off x="6583681" y="5693675"/>
            <a:ext cx="3323762" cy="923330"/>
          </a:xfrm>
          <a:prstGeom prst="rect">
            <a:avLst/>
          </a:prstGeom>
          <a:solidFill>
            <a:srgbClr val="99D8DF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در </a:t>
            </a:r>
            <a:r>
              <a:rPr lang="fa-IR" b="1" dirty="0">
                <a:cs typeface="B Homa" panose="00000400000000000000" pitchFamily="2" charset="-78"/>
              </a:rPr>
              <a:t>ایران</a:t>
            </a:r>
            <a:r>
              <a:rPr lang="fa-IR" dirty="0">
                <a:cs typeface="B Homa" panose="00000400000000000000" pitchFamily="2" charset="-78"/>
              </a:rPr>
              <a:t> یک مورد از عفونتهای میکروسپوریدیایی روده ای در انسان توسط رضائیان و همکاران گزارش شده.</a:t>
            </a:r>
            <a:endParaRPr lang="en-US" dirty="0">
              <a:cs typeface="B Homa" panose="000004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72A077-F435-4B30-8BC7-C6EA618403B5}"/>
              </a:ext>
            </a:extLst>
          </p:cNvPr>
          <p:cNvCxnSpPr>
            <a:cxnSpLocks/>
          </p:cNvCxnSpPr>
          <p:nvPr/>
        </p:nvCxnSpPr>
        <p:spPr>
          <a:xfrm>
            <a:off x="5385940" y="1775701"/>
            <a:ext cx="0" cy="2938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4A80B6-8AFC-4F67-85F6-46B3684E7046}"/>
              </a:ext>
            </a:extLst>
          </p:cNvPr>
          <p:cNvSpPr txBox="1"/>
          <p:nvPr/>
        </p:nvSpPr>
        <p:spPr>
          <a:xfrm>
            <a:off x="2609700" y="935378"/>
            <a:ext cx="1912704" cy="338554"/>
          </a:xfrm>
          <a:prstGeom prst="rect">
            <a:avLst/>
          </a:prstGeom>
          <a:solidFill>
            <a:srgbClr val="FFC8CD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>
                <a:cs typeface="B Homa" panose="00000400000000000000" pitchFamily="2" charset="-78"/>
              </a:rPr>
              <a:t>سایر پستانداران خزدار</a:t>
            </a:r>
            <a:endParaRPr lang="en-US" sz="16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5A96B0-1C48-4220-ACC8-F9383BF345DB}"/>
              </a:ext>
            </a:extLst>
          </p:cNvPr>
          <p:cNvCxnSpPr>
            <a:cxnSpLocks/>
          </p:cNvCxnSpPr>
          <p:nvPr/>
        </p:nvCxnSpPr>
        <p:spPr>
          <a:xfrm>
            <a:off x="5385940" y="328302"/>
            <a:ext cx="0" cy="1129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8D47190-6EDD-4F19-9144-7CBDD1CF8D60}"/>
              </a:ext>
            </a:extLst>
          </p:cNvPr>
          <p:cNvSpPr txBox="1"/>
          <p:nvPr/>
        </p:nvSpPr>
        <p:spPr>
          <a:xfrm>
            <a:off x="3154639" y="437347"/>
            <a:ext cx="1117600" cy="338554"/>
          </a:xfrm>
          <a:prstGeom prst="rect">
            <a:avLst/>
          </a:prstGeom>
          <a:solidFill>
            <a:srgbClr val="FCD0B3"/>
          </a:solidFill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زنبور عسل</a:t>
            </a:r>
            <a:endParaRPr lang="en-US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47E873-189F-4D7A-BFD4-7EBF4775DE75}"/>
              </a:ext>
            </a:extLst>
          </p:cNvPr>
          <p:cNvSpPr/>
          <p:nvPr/>
        </p:nvSpPr>
        <p:spPr>
          <a:xfrm>
            <a:off x="1995801" y="443870"/>
            <a:ext cx="998991" cy="338554"/>
          </a:xfrm>
          <a:prstGeom prst="rect">
            <a:avLst/>
          </a:prstGeom>
          <a:solidFill>
            <a:srgbClr val="F2A9BA"/>
          </a:solidFill>
        </p:spPr>
        <p:txBody>
          <a:bodyPr wrap="none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کرم ابریشم</a:t>
            </a:r>
            <a:endParaRPr lang="en-US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2D7087-8C0C-412C-A980-839AE2DD95CE}"/>
              </a:ext>
            </a:extLst>
          </p:cNvPr>
          <p:cNvSpPr/>
          <p:nvPr/>
        </p:nvSpPr>
        <p:spPr>
          <a:xfrm>
            <a:off x="316627" y="443870"/>
            <a:ext cx="575799" cy="338554"/>
          </a:xfrm>
          <a:prstGeom prst="rect">
            <a:avLst/>
          </a:prstGeom>
          <a:solidFill>
            <a:srgbClr val="F0A19D"/>
          </a:solidFill>
        </p:spPr>
        <p:txBody>
          <a:bodyPr wrap="none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ماهی</a:t>
            </a:r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B354F6-ABBA-4AEC-B640-A43FC356B3D1}"/>
              </a:ext>
            </a:extLst>
          </p:cNvPr>
          <p:cNvSpPr/>
          <p:nvPr/>
        </p:nvSpPr>
        <p:spPr>
          <a:xfrm>
            <a:off x="539648" y="935774"/>
            <a:ext cx="1912703" cy="338554"/>
          </a:xfrm>
          <a:prstGeom prst="rect">
            <a:avLst/>
          </a:prstGeom>
          <a:solidFill>
            <a:srgbClr val="F7D9CE"/>
          </a:solidFill>
        </p:spPr>
        <p:txBody>
          <a:bodyPr wrap="square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جوندگان آزمایشگاهی</a:t>
            </a:r>
            <a:endParaRPr lang="en-US" sz="1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21BBA5-C15F-4A51-8FE5-D6C90014B4FA}"/>
              </a:ext>
            </a:extLst>
          </p:cNvPr>
          <p:cNvSpPr/>
          <p:nvPr/>
        </p:nvSpPr>
        <p:spPr>
          <a:xfrm>
            <a:off x="4334327" y="443870"/>
            <a:ext cx="723275" cy="338554"/>
          </a:xfrm>
          <a:prstGeom prst="rect">
            <a:avLst/>
          </a:prstGeom>
          <a:solidFill>
            <a:srgbClr val="F7BCB4"/>
          </a:solidFill>
        </p:spPr>
        <p:txBody>
          <a:bodyPr wrap="none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خرگوش</a:t>
            </a:r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522B74-E2C3-482A-9D97-D66C02E570B5}"/>
              </a:ext>
            </a:extLst>
          </p:cNvPr>
          <p:cNvSpPr/>
          <p:nvPr/>
        </p:nvSpPr>
        <p:spPr>
          <a:xfrm>
            <a:off x="1064982" y="443870"/>
            <a:ext cx="764953" cy="338554"/>
          </a:xfrm>
          <a:prstGeom prst="rect">
            <a:avLst/>
          </a:prstGeom>
          <a:solidFill>
            <a:srgbClr val="EFDCD5"/>
          </a:solidFill>
        </p:spPr>
        <p:txBody>
          <a:bodyPr wrap="none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پریماتها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2096D6-D457-4870-B5C7-5056070235C9}"/>
              </a:ext>
            </a:extLst>
          </p:cNvPr>
          <p:cNvSpPr txBox="1"/>
          <p:nvPr/>
        </p:nvSpPr>
        <p:spPr>
          <a:xfrm>
            <a:off x="240098" y="3174745"/>
            <a:ext cx="4886867" cy="584775"/>
          </a:xfrm>
          <a:prstGeom prst="rect">
            <a:avLst/>
          </a:prstGeom>
          <a:solidFill>
            <a:srgbClr val="A5A8B9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Homa" panose="00000400000000000000" pitchFamily="2" charset="-78"/>
              </a:rPr>
              <a:t>در مبتلایان به ایدز که میزان</a:t>
            </a:r>
            <a:r>
              <a:rPr lang="en-US" sz="1600" dirty="0">
                <a:cs typeface="B Homa" panose="00000400000000000000" pitchFamily="2" charset="-78"/>
              </a:rPr>
              <a:t>CD4</a:t>
            </a:r>
            <a:r>
              <a:rPr lang="fa-IR" sz="1600" dirty="0">
                <a:cs typeface="B Homa" panose="00000400000000000000" pitchFamily="2" charset="-78"/>
              </a:rPr>
              <a:t> </a:t>
            </a:r>
            <a:r>
              <a:rPr lang="en-US" sz="1600" dirty="0">
                <a:cs typeface="B Homa" panose="00000400000000000000" pitchFamily="2" charset="-78"/>
              </a:rPr>
              <a:t> </a:t>
            </a:r>
            <a:r>
              <a:rPr lang="fa-IR" sz="1600" dirty="0">
                <a:cs typeface="B Homa" panose="00000400000000000000" pitchFamily="2" charset="-78"/>
              </a:rPr>
              <a:t>آنها پایینتر از </a:t>
            </a:r>
            <a:r>
              <a:rPr lang="en-US" sz="1600" dirty="0">
                <a:cs typeface="B Homa" panose="00000400000000000000" pitchFamily="2" charset="-78"/>
              </a:rPr>
              <a:t>50</a:t>
            </a:r>
            <a:r>
              <a:rPr lang="fa-IR" sz="1600" dirty="0">
                <a:cs typeface="B Homa" panose="00000400000000000000" pitchFamily="2" charset="-78"/>
              </a:rPr>
              <a:t> عدد در هر میکرولیتر خون است، مشاهده میشود.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C586FB-7F54-4486-91FB-D5D9A47EC6AB}"/>
              </a:ext>
            </a:extLst>
          </p:cNvPr>
          <p:cNvSpPr txBox="1"/>
          <p:nvPr/>
        </p:nvSpPr>
        <p:spPr>
          <a:xfrm>
            <a:off x="316627" y="5073194"/>
            <a:ext cx="4886867" cy="584775"/>
          </a:xfrm>
          <a:prstGeom prst="rect">
            <a:avLst/>
          </a:prstGeom>
          <a:solidFill>
            <a:srgbClr val="EFF0D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Homa" panose="00000400000000000000" pitchFamily="2" charset="-78"/>
              </a:rPr>
              <a:t>با توجه به حضور تکیاخته در اپیتلیوم بینی و ریه و ترشحات این اندامها، احتمال انتقال به طریق تنفسی نیز وجود دارد.</a:t>
            </a:r>
            <a:endParaRPr 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3D56AC-3F29-4821-B2D3-9ADD8C02B162}"/>
              </a:ext>
            </a:extLst>
          </p:cNvPr>
          <p:cNvSpPr txBox="1"/>
          <p:nvPr/>
        </p:nvSpPr>
        <p:spPr>
          <a:xfrm>
            <a:off x="1849327" y="5929533"/>
            <a:ext cx="2055837" cy="338554"/>
          </a:xfrm>
          <a:prstGeom prst="rect">
            <a:avLst/>
          </a:prstGeom>
          <a:solidFill>
            <a:srgbClr val="F1E8CB"/>
          </a:solidFill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تماس اسپورها با چشم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56AD34-FDD4-4F30-93F8-E54ADAB1E6B6}"/>
              </a:ext>
            </a:extLst>
          </p:cNvPr>
          <p:cNvSpPr txBox="1"/>
          <p:nvPr/>
        </p:nvSpPr>
        <p:spPr>
          <a:xfrm>
            <a:off x="4308737" y="5772534"/>
            <a:ext cx="734781" cy="584775"/>
          </a:xfrm>
          <a:prstGeom prst="rect">
            <a:avLst/>
          </a:prstGeom>
          <a:solidFill>
            <a:srgbClr val="F3F2B2"/>
          </a:solidFill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تماس جنسی</a:t>
            </a:r>
            <a:endParaRPr lang="en-US" sz="16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E4A9B8-4CDC-4079-99D4-1E4BF696BF56}"/>
              </a:ext>
            </a:extLst>
          </p:cNvPr>
          <p:cNvCxnSpPr>
            <a:cxnSpLocks/>
          </p:cNvCxnSpPr>
          <p:nvPr/>
        </p:nvCxnSpPr>
        <p:spPr>
          <a:xfrm flipH="1">
            <a:off x="5385940" y="5051986"/>
            <a:ext cx="5086" cy="1327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40DA9170-4C32-484E-9278-20FE4FAE5A88}"/>
              </a:ext>
            </a:extLst>
          </p:cNvPr>
          <p:cNvCxnSpPr>
            <a:cxnSpLocks/>
          </p:cNvCxnSpPr>
          <p:nvPr/>
        </p:nvCxnSpPr>
        <p:spPr>
          <a:xfrm rot="10800000">
            <a:off x="5385940" y="698121"/>
            <a:ext cx="1137320" cy="104009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0FB1141F-2E0E-4958-BA72-9374EEB55D15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5399264" y="3056452"/>
            <a:ext cx="1150644" cy="46166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10515D12-48E1-47AA-80F7-39DACFD16C39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5399265" y="4962729"/>
            <a:ext cx="1150643" cy="73094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7335CEB-4501-4623-A376-7DC2DB8CFCE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0076512" y="3440149"/>
            <a:ext cx="94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0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4" grpId="0" animBg="1"/>
      <p:bldP spid="51" grpId="0" animBg="1"/>
      <p:bldP spid="52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B320D-EF0B-423E-8816-DD67BA3CD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12192000" cy="6858000"/>
          </a:xfrm>
          <a:prstGeom prst="rect">
            <a:avLst/>
          </a:prstGeom>
        </p:spPr>
      </p:pic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F69775A7-9941-4F6C-B986-4A1E26D60BD9}"/>
              </a:ext>
            </a:extLst>
          </p:cNvPr>
          <p:cNvSpPr/>
          <p:nvPr/>
        </p:nvSpPr>
        <p:spPr>
          <a:xfrm>
            <a:off x="268357" y="2579977"/>
            <a:ext cx="11539329" cy="3628446"/>
          </a:xfrm>
          <a:prstGeom prst="roundRect">
            <a:avLst/>
          </a:prstGeom>
          <a:ln>
            <a:noFill/>
            <a:headEnd type="none"/>
          </a:ln>
          <a:effectLst>
            <a:innerShdw blurRad="901700">
              <a:schemeClr val="bg1">
                <a:alpha val="7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Markell and </a:t>
            </a:r>
            <a:r>
              <a:rPr lang="en-US" sz="2000" b="1" dirty="0" err="1">
                <a:latin typeface="Times New Roman" panose="02020603050405020304" pitchFamily="18" charset="0"/>
                <a:cs typeface="B Yas" panose="00000400000000000000" pitchFamily="2" charset="-78"/>
              </a:rPr>
              <a:t>Voge’s</a:t>
            </a:r>
            <a:r>
              <a:rPr lang="en-US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 Medical Parasitology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/>
            <a:r>
              <a:rPr lang="fa-IR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تک یاخته شناسی پزشکی اثر دکتر غلامحسین ادریسیان ، دکتر مصطفی رضائیان، دکتر حسین کشاورز , دکتر مهدی محبعلی</a:t>
            </a:r>
            <a:endParaRPr lang="en-US" sz="2000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/>
            <a:endParaRPr lang="fa-IR" sz="2000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r>
              <a:rPr lang="fa-IR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 انگل‌شناسی برای کنکور</a:t>
            </a:r>
            <a:r>
              <a:rPr lang="en-US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4a</a:t>
            </a:r>
            <a:r>
              <a:rPr lang="fa-IR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 اثر دکتر عادل اسپوتین ، دکتر محمود محامی اسکویی , دکتر جلال زمان </a:t>
            </a:r>
            <a:endParaRPr lang="en-US" sz="2000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endParaRPr lang="fa-IR" sz="2000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Yas" panose="000004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https://www.cdc.gov/dpdx/microsporidiosis/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Yas" panose="00000400000000000000" pitchFamily="2" charset="-78"/>
              </a:rPr>
              <a:t>K Patil, A De, M Mathur, </a:t>
            </a:r>
            <a:r>
              <a:rPr lang="en-US" sz="2000" b="1" dirty="0">
                <a:latin typeface="Times New Roman" panose="02020603050405020304" pitchFamily="18" charset="0"/>
                <a:cs typeface="B Yas" panose="00000400000000000000" pitchFamily="2" charset="-78"/>
              </a:rPr>
              <a:t>Indian J Med Microbiol 2008 ;26(4):407 </a:t>
            </a:r>
            <a:r>
              <a:rPr lang="en-US" sz="2000" b="1" dirty="0"/>
              <a:t>DOI: 10.4103/0255-0857.43554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endParaRPr lang="fa-IR" sz="2000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endParaRPr lang="fa-IR" sz="2000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 rtl="1"/>
            <a:endParaRPr lang="en-US" sz="2000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/>
            <a:endParaRPr lang="fa-IR" sz="2000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B Yas" panose="00000400000000000000" pitchFamily="2" charset="-78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B Yas" panose="00000400000000000000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AFB7B4-4815-4C14-864E-1B747018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2008 Oct-Dec;26(4):407.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9DB0D71A-46ED-4E80-A89A-924209FCD6E8}"/>
              </a:ext>
            </a:extLst>
          </p:cNvPr>
          <p:cNvSpPr/>
          <p:nvPr/>
        </p:nvSpPr>
        <p:spPr>
          <a:xfrm>
            <a:off x="268357" y="1226490"/>
            <a:ext cx="11539329" cy="1052220"/>
          </a:xfrm>
          <a:prstGeom prst="roundRect">
            <a:avLst>
              <a:gd name="adj" fmla="val 50000"/>
            </a:avLst>
          </a:prstGeom>
          <a:ln>
            <a:noFill/>
            <a:headEnd type="none"/>
          </a:ln>
          <a:effectLst>
            <a:innerShdw blurRad="901700">
              <a:schemeClr val="bg1">
                <a:alpha val="7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Yas" panose="00000400000000000000" pitchFamily="2" charset="-78"/>
              </a:rPr>
              <a:t>منابع</a:t>
            </a:r>
            <a:endParaRPr lang="fa-IR" sz="1600" dirty="0">
              <a:solidFill>
                <a:schemeClr val="bg1"/>
              </a:solidFill>
              <a:latin typeface="Times New Roman" panose="02020603050405020304" pitchFamily="18" charset="0"/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86255"/>
      </p:ext>
    </p:extLst>
  </p:cSld>
  <p:clrMapOvr>
    <a:masterClrMapping/>
  </p:clrMapOvr>
  <p:transition spd="slow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B320D-EF0B-423E-8816-DD67BA3CD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5D2A3-233C-4B32-A8FA-162E2B06D1B4}"/>
              </a:ext>
            </a:extLst>
          </p:cNvPr>
          <p:cNvSpPr txBox="1"/>
          <p:nvPr/>
        </p:nvSpPr>
        <p:spPr>
          <a:xfrm>
            <a:off x="4154224" y="2967335"/>
            <a:ext cx="3920399" cy="923330"/>
          </a:xfrm>
          <a:prstGeom prst="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r>
              <a:rPr lang="fa-IR" sz="5400" dirty="0">
                <a:solidFill>
                  <a:schemeClr val="bg1"/>
                </a:solidFill>
                <a:cs typeface="B Yas" panose="00000400000000000000" pitchFamily="2" charset="-78"/>
              </a:rPr>
              <a:t>سپاس از توجه شما</a:t>
            </a:r>
            <a:endParaRPr lang="en-US" sz="5400" dirty="0">
              <a:solidFill>
                <a:schemeClr val="bg1"/>
              </a:solidFill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62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0C64CA2-73A0-48D2-A908-28A62D7C195A}"/>
              </a:ext>
            </a:extLst>
          </p:cNvPr>
          <p:cNvSpPr/>
          <p:nvPr/>
        </p:nvSpPr>
        <p:spPr>
          <a:xfrm>
            <a:off x="-4354885" y="-8944288"/>
            <a:ext cx="20901769" cy="20350225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مقدمه و تاریخچه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B95D19-5993-4CCC-87AE-8622AC0278D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47" y="228601"/>
            <a:ext cx="660506" cy="6858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60F46A-CA8F-4B02-9513-096D49745E74}"/>
              </a:ext>
            </a:extLst>
          </p:cNvPr>
          <p:cNvSpPr/>
          <p:nvPr/>
        </p:nvSpPr>
        <p:spPr>
          <a:xfrm>
            <a:off x="4666636" y="3429000"/>
            <a:ext cx="4099560" cy="899159"/>
          </a:xfrm>
          <a:prstGeom prst="roundRect">
            <a:avLst>
              <a:gd name="adj" fmla="val 50000"/>
            </a:avLst>
          </a:prstGeom>
          <a:solidFill>
            <a:srgbClr val="F5A5B2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4057AB-AA56-45C1-82E9-433ED5F60DBD}"/>
              </a:ext>
            </a:extLst>
          </p:cNvPr>
          <p:cNvSpPr/>
          <p:nvPr/>
        </p:nvSpPr>
        <p:spPr>
          <a:xfrm>
            <a:off x="842699" y="2133600"/>
            <a:ext cx="3061193" cy="975360"/>
          </a:xfrm>
          <a:prstGeom prst="roundRect">
            <a:avLst>
              <a:gd name="adj" fmla="val 50000"/>
            </a:avLst>
          </a:prstGeom>
          <a:solidFill>
            <a:srgbClr val="5FAD93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BABBAAC-CAEC-48B2-A450-5A0209232990}"/>
              </a:ext>
            </a:extLst>
          </p:cNvPr>
          <p:cNvSpPr/>
          <p:nvPr/>
        </p:nvSpPr>
        <p:spPr>
          <a:xfrm>
            <a:off x="1250412" y="3352800"/>
            <a:ext cx="2245765" cy="975360"/>
          </a:xfrm>
          <a:prstGeom prst="roundRect">
            <a:avLst>
              <a:gd name="adj" fmla="val 50000"/>
            </a:avLst>
          </a:prstGeom>
          <a:solidFill>
            <a:srgbClr val="EE687E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8E8236-1A31-4E95-A1EC-C2368A1A8200}"/>
              </a:ext>
            </a:extLst>
          </p:cNvPr>
          <p:cNvSpPr/>
          <p:nvPr/>
        </p:nvSpPr>
        <p:spPr>
          <a:xfrm>
            <a:off x="1617354" y="4572000"/>
            <a:ext cx="1511880" cy="975360"/>
          </a:xfrm>
          <a:prstGeom prst="roundRect">
            <a:avLst>
              <a:gd name="adj" fmla="val 50000"/>
            </a:avLst>
          </a:prstGeom>
          <a:solidFill>
            <a:srgbClr val="CADE3A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79C9FEC-2F8C-4AC8-A2C5-4C35B9D25902}"/>
              </a:ext>
            </a:extLst>
          </p:cNvPr>
          <p:cNvSpPr/>
          <p:nvPr/>
        </p:nvSpPr>
        <p:spPr>
          <a:xfrm>
            <a:off x="4994296" y="4648200"/>
            <a:ext cx="3444240" cy="899160"/>
          </a:xfrm>
          <a:prstGeom prst="roundRect">
            <a:avLst>
              <a:gd name="adj" fmla="val 50000"/>
            </a:avLst>
          </a:prstGeom>
          <a:solidFill>
            <a:srgbClr val="E0EB89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Encephalitozoon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intestinalis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CDDDB27-C176-41F5-8522-A6A471EE5175}"/>
              </a:ext>
            </a:extLst>
          </p:cNvPr>
          <p:cNvSpPr/>
          <p:nvPr/>
        </p:nvSpPr>
        <p:spPr>
          <a:xfrm>
            <a:off x="9225466" y="-1396117"/>
            <a:ext cx="392908" cy="394538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C5BC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B05B1B6-1137-4551-891E-3AFA3E2FDE3E}"/>
              </a:ext>
            </a:extLst>
          </p:cNvPr>
          <p:cNvSpPr/>
          <p:nvPr/>
        </p:nvSpPr>
        <p:spPr>
          <a:xfrm>
            <a:off x="9163241" y="-1454393"/>
            <a:ext cx="517354" cy="511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4909451-D46B-4A27-A95E-E4D23DB202A3}"/>
              </a:ext>
            </a:extLst>
          </p:cNvPr>
          <p:cNvSpPr/>
          <p:nvPr/>
        </p:nvSpPr>
        <p:spPr>
          <a:xfrm>
            <a:off x="9101473" y="-1531439"/>
            <a:ext cx="640891" cy="6651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FCCC09-B8B8-436D-9BDF-504FDA619D60}"/>
              </a:ext>
            </a:extLst>
          </p:cNvPr>
          <p:cNvSpPr/>
          <p:nvPr/>
        </p:nvSpPr>
        <p:spPr>
          <a:xfrm>
            <a:off x="2021195" y="9176905"/>
            <a:ext cx="392908" cy="394538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DC64A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7F50BCD-BB5E-4C7A-85D3-43B0D20F9074}"/>
              </a:ext>
            </a:extLst>
          </p:cNvPr>
          <p:cNvSpPr/>
          <p:nvPr/>
        </p:nvSpPr>
        <p:spPr>
          <a:xfrm>
            <a:off x="1958970" y="9118629"/>
            <a:ext cx="517354" cy="511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068A80D-FEAB-4F55-AD73-6EBD1C0D1635}"/>
              </a:ext>
            </a:extLst>
          </p:cNvPr>
          <p:cNvSpPr/>
          <p:nvPr/>
        </p:nvSpPr>
        <p:spPr>
          <a:xfrm>
            <a:off x="1897202" y="9041583"/>
            <a:ext cx="640891" cy="6651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323870-C480-4CED-B243-1A464014C991}"/>
              </a:ext>
            </a:extLst>
          </p:cNvPr>
          <p:cNvSpPr/>
          <p:nvPr/>
        </p:nvSpPr>
        <p:spPr>
          <a:xfrm>
            <a:off x="4331356" y="2209800"/>
            <a:ext cx="4770120" cy="899159"/>
          </a:xfrm>
          <a:prstGeom prst="roundRect">
            <a:avLst>
              <a:gd name="adj" fmla="val 50000"/>
            </a:avLst>
          </a:prstGeom>
          <a:solidFill>
            <a:srgbClr val="82BFAA"/>
          </a:solidFill>
          <a:ln>
            <a:noFill/>
            <a:headEnd type="non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Microsporidia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59ED59-2431-43F5-A1C3-8F478C03F3BB}"/>
              </a:ext>
            </a:extLst>
          </p:cNvPr>
          <p:cNvSpPr/>
          <p:nvPr/>
        </p:nvSpPr>
        <p:spPr>
          <a:xfrm>
            <a:off x="8629411" y="4572000"/>
            <a:ext cx="3151182" cy="2209800"/>
          </a:xfrm>
          <a:prstGeom prst="roundRect">
            <a:avLst/>
          </a:prstGeom>
          <a:solidFill>
            <a:schemeClr val="bg1">
              <a:alpha val="67000"/>
            </a:schemeClr>
          </a:solidFill>
          <a:ln w="76200">
            <a:solidFill>
              <a:schemeClr val="bg1">
                <a:alpha val="66000"/>
              </a:schemeClr>
            </a:solidFill>
            <a:prstDash val="lgDash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تک یاختة اجباری درون سلولی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دارای</a:t>
            </a:r>
            <a:r>
              <a:rPr lang="en-US" sz="1600" dirty="0">
                <a:solidFill>
                  <a:schemeClr val="tx1"/>
                </a:solidFill>
                <a:cs typeface="B Homa" panose="00000400000000000000" pitchFamily="2" charset="-78"/>
              </a:rPr>
              <a:t>100</a:t>
            </a: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 جنس و </a:t>
            </a:r>
            <a:r>
              <a:rPr lang="en-US" sz="1600" dirty="0">
                <a:solidFill>
                  <a:schemeClr val="tx1"/>
                </a:solidFill>
                <a:cs typeface="B Homa" panose="00000400000000000000" pitchFamily="2" charset="-78"/>
              </a:rPr>
              <a:t>1000</a:t>
            </a: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 گونه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دارای انتشار وسیعی در طبیعت</a:t>
            </a:r>
            <a:endParaRPr lang="en-US" sz="1600" dirty="0">
              <a:solidFill>
                <a:schemeClr val="tx1"/>
              </a:solidFill>
              <a:cs typeface="B Homa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باعث آلودگی بسیاری از حیوانات</a:t>
            </a:r>
            <a:endParaRPr lang="en-US" sz="1600" dirty="0">
              <a:solidFill>
                <a:schemeClr val="tx1"/>
              </a:solidFill>
              <a:cs typeface="B Homa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 عامل بیماری در انسان، به خصوص به عنوان عفونت فرصت</a:t>
            </a:r>
            <a:r>
              <a:rPr lang="en-US" sz="1600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cs typeface="B Homa" panose="00000400000000000000" pitchFamily="2" charset="-78"/>
              </a:rPr>
              <a:t>طلب در مبتلایان به ایدز</a:t>
            </a:r>
            <a:endParaRPr lang="en-US" sz="16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64CFF68-9368-4C4B-B7AC-A70DF344B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63334" y="2773274"/>
            <a:ext cx="3131822" cy="2745534"/>
          </a:xfrm>
          <a:prstGeom prst="curvedConnector4">
            <a:avLst>
              <a:gd name="adj1" fmla="val 32360"/>
              <a:gd name="adj2" fmla="val 108326"/>
            </a:avLst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5939612-2E66-45F6-B0F2-C1FE9538294D}"/>
              </a:ext>
            </a:extLst>
          </p:cNvPr>
          <p:cNvSpPr/>
          <p:nvPr/>
        </p:nvSpPr>
        <p:spPr>
          <a:xfrm>
            <a:off x="8985560" y="2481290"/>
            <a:ext cx="141835" cy="139990"/>
          </a:xfrm>
          <a:prstGeom prst="ellipse">
            <a:avLst/>
          </a:prstGeom>
          <a:solidFill>
            <a:schemeClr val="bg1"/>
          </a:solidFill>
          <a:ln>
            <a:noFill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4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  <p:bldP spid="38" grpId="0" animBg="1"/>
      <p:bldP spid="8" grpId="0" animBg="1"/>
      <p:bldP spid="19" grpId="0" uiExpand="1" build="p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3DD3F5C-F6F1-424B-B9B8-B1AE0D0CDC5F}"/>
              </a:ext>
            </a:extLst>
          </p:cNvPr>
          <p:cNvSpPr/>
          <p:nvPr/>
        </p:nvSpPr>
        <p:spPr>
          <a:xfrm>
            <a:off x="-4354885" y="-8944288"/>
            <a:ext cx="20901769" cy="20350225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مقدمه و تاریخچه</a:t>
            </a:r>
            <a:endParaRPr lang="en-US" sz="4000" dirty="0">
              <a:cs typeface="B Homa" panose="00000400000000000000" pitchFamily="2" charset="-78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31F7424-4A39-40E9-ABDE-8921285D5345}"/>
              </a:ext>
            </a:extLst>
          </p:cNvPr>
          <p:cNvCxnSpPr>
            <a:cxnSpLocks/>
          </p:cNvCxnSpPr>
          <p:nvPr/>
        </p:nvCxnSpPr>
        <p:spPr>
          <a:xfrm>
            <a:off x="810235" y="3390898"/>
            <a:ext cx="105715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8889BC29-2BB5-4AC6-8F2E-6CDD59AA14EC}"/>
              </a:ext>
            </a:extLst>
          </p:cNvPr>
          <p:cNvSpPr/>
          <p:nvPr/>
        </p:nvSpPr>
        <p:spPr>
          <a:xfrm>
            <a:off x="2535512" y="3193629"/>
            <a:ext cx="392908" cy="394538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DC64A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40F8DD0-48E4-4015-9C5F-4B2C7F17E48E}"/>
              </a:ext>
            </a:extLst>
          </p:cNvPr>
          <p:cNvSpPr/>
          <p:nvPr/>
        </p:nvSpPr>
        <p:spPr>
          <a:xfrm>
            <a:off x="2473287" y="3135353"/>
            <a:ext cx="517354" cy="511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D6C9378-058E-47EA-BB60-063751B88EEA}"/>
              </a:ext>
            </a:extLst>
          </p:cNvPr>
          <p:cNvSpPr/>
          <p:nvPr/>
        </p:nvSpPr>
        <p:spPr>
          <a:xfrm>
            <a:off x="2411519" y="3058307"/>
            <a:ext cx="640891" cy="6651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3FEE614-AF54-4479-9427-790E6C4434D2}"/>
              </a:ext>
            </a:extLst>
          </p:cNvPr>
          <p:cNvSpPr/>
          <p:nvPr/>
        </p:nvSpPr>
        <p:spPr>
          <a:xfrm>
            <a:off x="9447408" y="3193629"/>
            <a:ext cx="392908" cy="394538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rgbClr val="7C5BC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74C9E2D-2C28-46B5-BA58-3175F503CA42}"/>
              </a:ext>
            </a:extLst>
          </p:cNvPr>
          <p:cNvSpPr/>
          <p:nvPr/>
        </p:nvSpPr>
        <p:spPr>
          <a:xfrm>
            <a:off x="9385183" y="3135353"/>
            <a:ext cx="517354" cy="511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33C0CBA-1E23-48CF-9ECF-1A84D7E48FE2}"/>
              </a:ext>
            </a:extLst>
          </p:cNvPr>
          <p:cNvSpPr/>
          <p:nvPr/>
        </p:nvSpPr>
        <p:spPr>
          <a:xfrm>
            <a:off x="9323415" y="3058307"/>
            <a:ext cx="640891" cy="6651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hlinkClick r:id="rId4" action="ppaction://hlinksldjump"/>
            <a:extLst>
              <a:ext uri="{FF2B5EF4-FFF2-40B4-BE49-F238E27FC236}">
                <a16:creationId xmlns:a16="http://schemas.microsoft.com/office/drawing/2014/main" id="{05E67FBA-A54B-4D5B-8762-8048A3DCC624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B95D19-5993-4CCC-87AE-8622AC0278D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47" y="228601"/>
            <a:ext cx="660506" cy="685800"/>
          </a:xfrm>
          <a:prstGeom prst="rect">
            <a:avLst/>
          </a:prstGeom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E256FAE6-41F3-4EEA-86DB-17DEC9305F8F}"/>
              </a:ext>
            </a:extLst>
          </p:cNvPr>
          <p:cNvCxnSpPr>
            <a:cxnSpLocks/>
            <a:stCxn id="90" idx="0"/>
          </p:cNvCxnSpPr>
          <p:nvPr/>
        </p:nvCxnSpPr>
        <p:spPr>
          <a:xfrm rot="16200000" flipH="1" flipV="1">
            <a:off x="1906269" y="3764596"/>
            <a:ext cx="1454938" cy="196452"/>
          </a:xfrm>
          <a:prstGeom prst="bentConnector5">
            <a:avLst>
              <a:gd name="adj1" fmla="val -15712"/>
              <a:gd name="adj2" fmla="val 422219"/>
              <a:gd name="adj3" fmla="val 67564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24701-3BA4-430D-B94C-65166EEFB804}"/>
              </a:ext>
            </a:extLst>
          </p:cNvPr>
          <p:cNvSpPr txBox="1"/>
          <p:nvPr/>
        </p:nvSpPr>
        <p:spPr>
          <a:xfrm>
            <a:off x="2257138" y="2191506"/>
            <a:ext cx="121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1857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0F219-C099-4B04-AC77-CB68DE21E9BE}"/>
              </a:ext>
            </a:extLst>
          </p:cNvPr>
          <p:cNvSpPr txBox="1"/>
          <p:nvPr/>
        </p:nvSpPr>
        <p:spPr>
          <a:xfrm>
            <a:off x="395816" y="4593573"/>
            <a:ext cx="4279392" cy="46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این تک یاخته مورد بررسی قرار گرفته</a:t>
            </a:r>
            <a:endParaRPr lang="en-US" sz="2400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6FD380-98AF-48D4-8231-F85A9E38171E}"/>
              </a:ext>
            </a:extLst>
          </p:cNvPr>
          <p:cNvSpPr txBox="1"/>
          <p:nvPr/>
        </p:nvSpPr>
        <p:spPr>
          <a:xfrm>
            <a:off x="9173671" y="2194548"/>
            <a:ext cx="121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1959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1FAC784-1979-487F-8D38-39BE30E9FA17}"/>
              </a:ext>
            </a:extLst>
          </p:cNvPr>
          <p:cNvCxnSpPr>
            <a:cxnSpLocks/>
            <a:stCxn id="96" idx="4"/>
          </p:cNvCxnSpPr>
          <p:nvPr/>
        </p:nvCxnSpPr>
        <p:spPr>
          <a:xfrm rot="16200000" flipH="1">
            <a:off x="9351775" y="3938529"/>
            <a:ext cx="2022839" cy="143866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0803C-C3F0-457C-BA01-9B1329BD905E}"/>
              </a:ext>
            </a:extLst>
          </p:cNvPr>
          <p:cNvSpPr/>
          <p:nvPr/>
        </p:nvSpPr>
        <p:spPr>
          <a:xfrm>
            <a:off x="1993392" y="5643679"/>
            <a:ext cx="975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اولین مورد انسانی میکروسپوریدیا از یک پسربچه ژاپنی دارای علائم عصبی و تشنج جدا گردید.</a:t>
            </a:r>
            <a:endParaRPr lang="en-US" sz="2400" dirty="0">
              <a:solidFill>
                <a:schemeClr val="bg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591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4FC7AD0-E58A-4F3E-8BB3-06D52E671DD6}"/>
              </a:ext>
            </a:extLst>
          </p:cNvPr>
          <p:cNvSpPr/>
          <p:nvPr/>
        </p:nvSpPr>
        <p:spPr>
          <a:xfrm>
            <a:off x="-3395443" y="-8485738"/>
            <a:ext cx="18982885" cy="19115652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Homa" panose="00000400000000000000" pitchFamily="2" charset="-78"/>
              </a:rPr>
              <a:t>مورفولوژی</a:t>
            </a:r>
            <a:endParaRPr lang="en-US" sz="3600" dirty="0">
              <a:cs typeface="B Homa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31BFD-2307-483B-93E5-4727B14E0FC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90" y="144897"/>
            <a:ext cx="716020" cy="7145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E8899C5-1C03-46DD-B8ED-36F4634871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52" b="99688" l="4450" r="89930">
                        <a14:foregroundMark x1="66745" y1="4832" x2="41803" y2="5768"/>
                        <a14:foregroundMark x1="41803" y1="5768" x2="5972" y2="14731"/>
                        <a14:foregroundMark x1="5972" y1="14731" x2="39578" y2="21278"/>
                        <a14:foregroundMark x1="39578" y1="21278" x2="48244" y2="26734"/>
                        <a14:foregroundMark x1="48244" y1="26734" x2="8080" y2="46765"/>
                        <a14:foregroundMark x1="8080" y1="46765" x2="36300" y2="52221"/>
                        <a14:foregroundMark x1="36300" y1="52221" x2="71780" y2="48246"/>
                        <a14:foregroundMark x1="71780" y1="48246" x2="28923" y2="74435"/>
                        <a14:foregroundMark x1="28923" y1="74435" x2="57143" y2="76617"/>
                        <a14:foregroundMark x1="57143" y1="76617" x2="79391" y2="70850"/>
                        <a14:foregroundMark x1="79391" y1="70850" x2="31850" y2="89244"/>
                        <a14:foregroundMark x1="31850" y1="89244" x2="83607" y2="82853"/>
                        <a14:foregroundMark x1="73962" y1="86643" x2="44731" y2="98129"/>
                        <a14:foregroundMark x1="83607" y1="82853" x2="79656" y2="84406"/>
                        <a14:foregroundMark x1="44731" y1="98129" x2="15340" y2="82853"/>
                        <a14:foregroundMark x1="15340" y1="82853" x2="1874" y2="57366"/>
                        <a14:foregroundMark x1="1874" y1="57366" x2="4098" y2="33125"/>
                        <a14:foregroundMark x1="4098" y1="33125" x2="17447" y2="44739"/>
                        <a14:foregroundMark x1="17447" y1="44739" x2="19672" y2="77241"/>
                        <a14:foregroundMark x1="19672" y1="77241" x2="3044" y2="26111"/>
                        <a14:foregroundMark x1="3044" y1="26111" x2="15340" y2="85892"/>
                        <a14:foregroundMark x1="15340" y1="85892" x2="31733" y2="16680"/>
                        <a14:foregroundMark x1="31733" y1="16680" x2="22834" y2="83476"/>
                        <a14:foregroundMark x1="22834" y1="83476" x2="19087" y2="6859"/>
                        <a14:foregroundMark x1="19087" y1="6859" x2="18852" y2="82853"/>
                        <a14:foregroundMark x1="18852" y1="82853" x2="24356" y2="17459"/>
                        <a14:foregroundMark x1="24356" y1="17459" x2="19672" y2="85113"/>
                        <a14:foregroundMark x1="19672" y1="85113" x2="43560" y2="2728"/>
                        <a14:foregroundMark x1="43560" y1="2728" x2="28689" y2="84334"/>
                        <a14:foregroundMark x1="28689" y1="84334" x2="29625" y2="92595"/>
                        <a14:foregroundMark x1="29625" y1="92595" x2="35948" y2="13094"/>
                        <a14:foregroundMark x1="35948" y1="13094" x2="23185" y2="85425"/>
                        <a14:foregroundMark x1="23185" y1="85425" x2="25644" y2="92751"/>
                        <a14:foregroundMark x1="25644" y1="92751" x2="36651" y2="35542"/>
                        <a14:foregroundMark x1="36651" y1="35542" x2="28337" y2="85269"/>
                        <a14:foregroundMark x1="28337" y1="85269" x2="30796" y2="77007"/>
                        <a14:foregroundMark x1="55035" y1="7171" x2="28923" y2="6313"/>
                        <a14:foregroundMark x1="53396" y1="5066" x2="35948" y2="3352"/>
                        <a14:foregroundMark x1="62061" y1="3352" x2="20023" y2="4209"/>
                        <a14:foregroundMark x1="20023" y1="4209" x2="20023" y2="4209"/>
                        <a14:foregroundMark x1="4450" y1="39984" x2="7963" y2="74903"/>
                        <a14:foregroundMark x1="5035" y1="37646" x2="4098" y2="57989"/>
                        <a14:foregroundMark x1="4098" y1="57989" x2="15808" y2="80514"/>
                        <a14:foregroundMark x1="15808" y1="80514" x2="25176" y2="86984"/>
                        <a14:foregroundMark x1="25176" y1="86984" x2="34543" y2="90725"/>
                        <a14:foregroundMark x1="34543" y1="90725" x2="50000" y2="92518"/>
                        <a14:foregroundMark x1="50000" y1="92518" x2="68150" y2="86594"/>
                        <a14:foregroundMark x1="68150" y1="86594" x2="94262" y2="68745"/>
                        <a14:foregroundMark x1="94262" y1="68745" x2="98009" y2="46610"/>
                        <a14:foregroundMark x1="98009" y1="46610" x2="94965" y2="39283"/>
                        <a14:foregroundMark x1="90207" y1="47052" x2="60070" y2="96259"/>
                        <a14:foregroundMark x1="94965" y1="39283" x2="91705" y2="44606"/>
                        <a14:foregroundMark x1="60070" y1="96259" x2="51054" y2="91504"/>
                        <a14:foregroundMark x1="51054" y1="91504" x2="45082" y2="98519"/>
                        <a14:foregroundMark x1="45082" y1="98519" x2="42974" y2="99454"/>
                        <a14:foregroundMark x1="42272" y1="13328" x2="5386" y2="81372"/>
                        <a14:foregroundMark x1="5386" y1="81372" x2="4801" y2="98285"/>
                        <a14:foregroundMark x1="4801" y1="98285" x2="15691" y2="99688"/>
                        <a14:foregroundMark x1="15691" y1="99688" x2="25644" y2="96493"/>
                        <a14:foregroundMark x1="25644" y1="96493" x2="35831" y2="87685"/>
                        <a14:foregroundMark x1="35831" y1="87685" x2="35480" y2="57599"/>
                        <a14:foregroundMark x1="35480" y1="57599" x2="31499" y2="49727"/>
                        <a14:backgroundMark x1="88993" y1="44193" x2="90047" y2="47077"/>
                        <a14:backgroundMark x1="72131" y1="11847" x2="72600" y2="12237"/>
                        <a14:backgroundMark x1="71429" y1="11302" x2="72482" y2="11925"/>
                        <a14:backgroundMark x1="77166" y1="84334" x2="77166" y2="85269"/>
                        <a14:backgroundMark x1="75878" y1="85581" x2="76932" y2="86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22" y="1357399"/>
            <a:ext cx="3268627" cy="521208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79DF31-2B78-4F20-BE0F-A430A61176F8}"/>
              </a:ext>
            </a:extLst>
          </p:cNvPr>
          <p:cNvCxnSpPr>
            <a:cxnSpLocks/>
          </p:cNvCxnSpPr>
          <p:nvPr/>
        </p:nvCxnSpPr>
        <p:spPr>
          <a:xfrm>
            <a:off x="1493108" y="1458097"/>
            <a:ext cx="0" cy="4862465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BD61AD-28BE-4F83-BFBD-73FA8A7CCD13}"/>
              </a:ext>
            </a:extLst>
          </p:cNvPr>
          <p:cNvCxnSpPr>
            <a:cxnSpLocks/>
          </p:cNvCxnSpPr>
          <p:nvPr/>
        </p:nvCxnSpPr>
        <p:spPr>
          <a:xfrm>
            <a:off x="1872322" y="1072088"/>
            <a:ext cx="2697906" cy="0"/>
          </a:xfrm>
          <a:prstGeom prst="line">
            <a:avLst/>
          </a:prstGeom>
          <a:ln>
            <a:solidFill>
              <a:srgbClr val="FFFF00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6F77831-310C-4E88-AD42-AEF1E49F2009}"/>
              </a:ext>
            </a:extLst>
          </p:cNvPr>
          <p:cNvSpPr txBox="1"/>
          <p:nvPr/>
        </p:nvSpPr>
        <p:spPr>
          <a:xfrm>
            <a:off x="2510285" y="479100"/>
            <a:ext cx="142198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0.5-2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070D405-2DA3-4853-B3BB-85F50F3B5370}"/>
              </a:ext>
            </a:extLst>
          </p:cNvPr>
          <p:cNvCxnSpPr>
            <a:cxnSpLocks/>
          </p:cNvCxnSpPr>
          <p:nvPr/>
        </p:nvCxnSpPr>
        <p:spPr>
          <a:xfrm flipH="1">
            <a:off x="3227310" y="1668162"/>
            <a:ext cx="3799039" cy="0"/>
          </a:xfrm>
          <a:prstGeom prst="line">
            <a:avLst/>
          </a:prstGeom>
          <a:ln w="28575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873F552-B895-4EBE-AC92-E86E1074461C}"/>
              </a:ext>
            </a:extLst>
          </p:cNvPr>
          <p:cNvCxnSpPr>
            <a:cxnSpLocks/>
          </p:cNvCxnSpPr>
          <p:nvPr/>
        </p:nvCxnSpPr>
        <p:spPr>
          <a:xfrm flipH="1">
            <a:off x="3686819" y="2063578"/>
            <a:ext cx="1875780" cy="0"/>
          </a:xfrm>
          <a:prstGeom prst="line">
            <a:avLst/>
          </a:prstGeom>
          <a:ln w="28575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463069E-7324-4A3D-95B1-ADF361A8A8DB}"/>
              </a:ext>
            </a:extLst>
          </p:cNvPr>
          <p:cNvCxnSpPr>
            <a:cxnSpLocks/>
          </p:cNvCxnSpPr>
          <p:nvPr/>
        </p:nvCxnSpPr>
        <p:spPr>
          <a:xfrm flipH="1">
            <a:off x="3227308" y="2953264"/>
            <a:ext cx="1790957" cy="0"/>
          </a:xfrm>
          <a:prstGeom prst="line">
            <a:avLst/>
          </a:prstGeom>
          <a:ln w="28575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AB5C4F9-6290-414E-A8E2-10EA200E175D}"/>
              </a:ext>
            </a:extLst>
          </p:cNvPr>
          <p:cNvCxnSpPr>
            <a:cxnSpLocks/>
          </p:cNvCxnSpPr>
          <p:nvPr/>
        </p:nvCxnSpPr>
        <p:spPr>
          <a:xfrm flipH="1">
            <a:off x="3771642" y="3534032"/>
            <a:ext cx="1790957" cy="0"/>
          </a:xfrm>
          <a:prstGeom prst="line">
            <a:avLst/>
          </a:prstGeom>
          <a:ln w="28575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F7B6DE-B093-421D-BA9D-16A8C3D7618B}"/>
              </a:ext>
            </a:extLst>
          </p:cNvPr>
          <p:cNvCxnSpPr>
            <a:cxnSpLocks/>
          </p:cNvCxnSpPr>
          <p:nvPr/>
        </p:nvCxnSpPr>
        <p:spPr>
          <a:xfrm flipH="1">
            <a:off x="4212910" y="5138388"/>
            <a:ext cx="1790957" cy="0"/>
          </a:xfrm>
          <a:prstGeom prst="line">
            <a:avLst/>
          </a:prstGeom>
          <a:ln w="28575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CB0C23-1F1D-4992-9401-B1A67CE9E360}"/>
              </a:ext>
            </a:extLst>
          </p:cNvPr>
          <p:cNvCxnSpPr>
            <a:cxnSpLocks/>
          </p:cNvCxnSpPr>
          <p:nvPr/>
        </p:nvCxnSpPr>
        <p:spPr>
          <a:xfrm flipH="1">
            <a:off x="3938591" y="5520773"/>
            <a:ext cx="1886279" cy="0"/>
          </a:xfrm>
          <a:prstGeom prst="line">
            <a:avLst/>
          </a:prstGeom>
          <a:ln w="28575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DEBDA5B-7091-4DA6-9C32-F5BF68B6834D}"/>
              </a:ext>
            </a:extLst>
          </p:cNvPr>
          <p:cNvSpPr txBox="1"/>
          <p:nvPr/>
        </p:nvSpPr>
        <p:spPr>
          <a:xfrm>
            <a:off x="7042522" y="1469295"/>
            <a:ext cx="30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Anchoring disc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8ADA6BA-B2D5-4050-810A-A0B15276EADF}"/>
              </a:ext>
            </a:extLst>
          </p:cNvPr>
          <p:cNvSpPr txBox="1"/>
          <p:nvPr/>
        </p:nvSpPr>
        <p:spPr>
          <a:xfrm>
            <a:off x="5548938" y="1852828"/>
            <a:ext cx="30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Lamellar polaroplast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D354896-F8CF-4442-B349-BA5EB8212610}"/>
              </a:ext>
            </a:extLst>
          </p:cNvPr>
          <p:cNvSpPr txBox="1"/>
          <p:nvPr/>
        </p:nvSpPr>
        <p:spPr>
          <a:xfrm>
            <a:off x="5085066" y="2735494"/>
            <a:ext cx="30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Vesicular polaroplast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185626-DC8C-46CD-83CB-071CAC456138}"/>
              </a:ext>
            </a:extLst>
          </p:cNvPr>
          <p:cNvSpPr txBox="1"/>
          <p:nvPr/>
        </p:nvSpPr>
        <p:spPr>
          <a:xfrm>
            <a:off x="5594498" y="3302544"/>
            <a:ext cx="30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BE6C06-C9B8-4937-9E11-2A0C7B3CD750}"/>
              </a:ext>
            </a:extLst>
          </p:cNvPr>
          <p:cNvSpPr txBox="1"/>
          <p:nvPr/>
        </p:nvSpPr>
        <p:spPr>
          <a:xfrm>
            <a:off x="5984253" y="4927040"/>
            <a:ext cx="379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Polar filament (Polar tube)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B81B5F-E63B-4A6A-8A1E-3199917C5D4B}"/>
              </a:ext>
            </a:extLst>
          </p:cNvPr>
          <p:cNvSpPr txBox="1"/>
          <p:nvPr/>
        </p:nvSpPr>
        <p:spPr>
          <a:xfrm>
            <a:off x="5824870" y="5368564"/>
            <a:ext cx="30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Posterior Vacuole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14CB09B-10B5-494F-94A8-124BE5430852}"/>
              </a:ext>
            </a:extLst>
          </p:cNvPr>
          <p:cNvSpPr txBox="1"/>
          <p:nvPr/>
        </p:nvSpPr>
        <p:spPr>
          <a:xfrm rot="16200000">
            <a:off x="481900" y="3311989"/>
            <a:ext cx="11791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266602-B588-4D7D-AA68-A9FEB0B5D82C}"/>
              </a:ext>
            </a:extLst>
          </p:cNvPr>
          <p:cNvSpPr txBox="1"/>
          <p:nvPr/>
        </p:nvSpPr>
        <p:spPr>
          <a:xfrm>
            <a:off x="1950890" y="6393124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Microsporidian spore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A449D8-956F-4F84-9333-9EA7F0493E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4" t="45352" r="14103" b="11103"/>
          <a:stretch/>
        </p:blipFill>
        <p:spPr>
          <a:xfrm>
            <a:off x="16636147" y="2704611"/>
            <a:ext cx="2592661" cy="237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32D5B5-2876-4B4D-A8D9-B62FDCC119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t="11998" r="14501" b="60478"/>
          <a:stretch/>
        </p:blipFill>
        <p:spPr>
          <a:xfrm>
            <a:off x="13860649" y="3578978"/>
            <a:ext cx="2677886" cy="150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50D9FC5-E3C1-498D-A1C5-9C24E3585F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1862" r="48956" b="43490"/>
          <a:stretch/>
        </p:blipFill>
        <p:spPr>
          <a:xfrm>
            <a:off x="13860649" y="1184462"/>
            <a:ext cx="2128754" cy="223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E68B5E-5ECC-4BB6-B28F-389E1FC85B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1590" r="47500" b="398"/>
          <a:stretch/>
        </p:blipFill>
        <p:spPr>
          <a:xfrm>
            <a:off x="16210304" y="523007"/>
            <a:ext cx="3018504" cy="207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 useBgFill="1">
        <p:nvSpPr>
          <p:cNvPr id="40" name="TextBox 39">
            <a:extLst>
              <a:ext uri="{FF2B5EF4-FFF2-40B4-BE49-F238E27FC236}">
                <a16:creationId xmlns:a16="http://schemas.microsoft.com/office/drawing/2014/main" id="{A73D0DA3-7B4A-453E-97FA-8646FAAB0C8E}"/>
              </a:ext>
            </a:extLst>
          </p:cNvPr>
          <p:cNvSpPr txBox="1"/>
          <p:nvPr/>
        </p:nvSpPr>
        <p:spPr>
          <a:xfrm>
            <a:off x="13860649" y="5230902"/>
            <a:ext cx="5368159" cy="1089660"/>
          </a:xfrm>
          <a:prstGeom prst="roundRect">
            <a:avLst/>
          </a:prstGeom>
          <a:effectLst>
            <a:innerShdw blurRad="4826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Immunogold electron micrographs of Encephalitozoon intestinalis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12DD5A-32AF-4236-87CC-DB69AE192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271" y="627022"/>
            <a:ext cx="4042486" cy="4300018"/>
          </a:xfrm>
          <a:prstGeom prst="rect">
            <a:avLst/>
          </a:prstGeom>
        </p:spPr>
      </p:pic>
      <p:sp useBgFill="1">
        <p:nvSpPr>
          <p:cNvPr id="42" name="TextBox 41">
            <a:extLst>
              <a:ext uri="{FF2B5EF4-FFF2-40B4-BE49-F238E27FC236}">
                <a16:creationId xmlns:a16="http://schemas.microsoft.com/office/drawing/2014/main" id="{604E98D0-C891-4DC7-9BB9-FA6AFCFE1739}"/>
              </a:ext>
            </a:extLst>
          </p:cNvPr>
          <p:cNvSpPr txBox="1"/>
          <p:nvPr/>
        </p:nvSpPr>
        <p:spPr>
          <a:xfrm>
            <a:off x="-6187656" y="5119315"/>
            <a:ext cx="2592662" cy="783193"/>
          </a:xfrm>
          <a:prstGeom prst="roundRect">
            <a:avLst/>
          </a:prstGeom>
          <a:effectLst>
            <a:innerShdw blurRad="4826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Microsporidian spore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06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3" grpId="0"/>
      <p:bldP spid="84" grpId="0"/>
      <p:bldP spid="85" grpId="0"/>
      <p:bldP spid="86" grpId="0"/>
      <p:bldP spid="87" grpId="0"/>
      <p:bldP spid="88" grpId="0"/>
      <p:bldP spid="91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2164936-D3D5-481B-BB1B-ACD60EF762D9}"/>
              </a:ext>
            </a:extLst>
          </p:cNvPr>
          <p:cNvSpPr/>
          <p:nvPr/>
        </p:nvSpPr>
        <p:spPr>
          <a:xfrm>
            <a:off x="-3395443" y="-8485738"/>
            <a:ext cx="18982885" cy="19115652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Homa" panose="00000400000000000000" pitchFamily="2" charset="-78"/>
              </a:rPr>
              <a:t>مورفولوژی</a:t>
            </a:r>
            <a:endParaRPr lang="en-US" sz="3600" dirty="0">
              <a:cs typeface="B Homa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31BFD-2307-483B-93E5-4727B14E0FC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90" y="144897"/>
            <a:ext cx="716020" cy="714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507FE-467C-438E-9A5A-894890820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0" y="1202791"/>
            <a:ext cx="4042486" cy="4300018"/>
          </a:xfrm>
          <a:prstGeom prst="rect">
            <a:avLst/>
          </a:prstGeom>
        </p:spPr>
      </p:pic>
      <p:sp>
        <p:nvSpPr>
          <p:cNvPr id="26" name="Freeform: Shape 25">
            <a:hlinkClick r:id="rId7" action="ppaction://hlinksldjump"/>
            <a:extLst>
              <a:ext uri="{FF2B5EF4-FFF2-40B4-BE49-F238E27FC236}">
                <a16:creationId xmlns:a16="http://schemas.microsoft.com/office/drawing/2014/main" id="{97C8C102-EFDE-42D4-BDBE-2335C823A668}"/>
              </a:ext>
            </a:extLst>
          </p:cNvPr>
          <p:cNvSpPr/>
          <p:nvPr/>
        </p:nvSpPr>
        <p:spPr>
          <a:xfrm>
            <a:off x="153834" y="6086681"/>
            <a:ext cx="460266" cy="467762"/>
          </a:xfrm>
          <a:custGeom>
            <a:avLst/>
            <a:gdLst>
              <a:gd name="connsiteX0" fmla="*/ 230133 w 460266"/>
              <a:gd name="connsiteY0" fmla="*/ 108374 h 467762"/>
              <a:gd name="connsiteX1" fmla="*/ 119304 w 460266"/>
              <a:gd name="connsiteY1" fmla="*/ 233881 h 467762"/>
              <a:gd name="connsiteX2" fmla="*/ 230133 w 460266"/>
              <a:gd name="connsiteY2" fmla="*/ 359388 h 467762"/>
              <a:gd name="connsiteX3" fmla="*/ 230133 w 460266"/>
              <a:gd name="connsiteY3" fmla="*/ 296635 h 467762"/>
              <a:gd name="connsiteX4" fmla="*/ 340962 w 460266"/>
              <a:gd name="connsiteY4" fmla="*/ 296635 h 467762"/>
              <a:gd name="connsiteX5" fmla="*/ 340962 w 460266"/>
              <a:gd name="connsiteY5" fmla="*/ 171128 h 467762"/>
              <a:gd name="connsiteX6" fmla="*/ 230133 w 460266"/>
              <a:gd name="connsiteY6" fmla="*/ 171128 h 467762"/>
              <a:gd name="connsiteX7" fmla="*/ 76713 w 460266"/>
              <a:gd name="connsiteY7" fmla="*/ 0 h 467762"/>
              <a:gd name="connsiteX8" fmla="*/ 383553 w 460266"/>
              <a:gd name="connsiteY8" fmla="*/ 0 h 467762"/>
              <a:gd name="connsiteX9" fmla="*/ 460266 w 460266"/>
              <a:gd name="connsiteY9" fmla="*/ 76713 h 467762"/>
              <a:gd name="connsiteX10" fmla="*/ 460266 w 460266"/>
              <a:gd name="connsiteY10" fmla="*/ 391049 h 467762"/>
              <a:gd name="connsiteX11" fmla="*/ 383553 w 460266"/>
              <a:gd name="connsiteY11" fmla="*/ 467762 h 467762"/>
              <a:gd name="connsiteX12" fmla="*/ 76713 w 460266"/>
              <a:gd name="connsiteY12" fmla="*/ 467762 h 467762"/>
              <a:gd name="connsiteX13" fmla="*/ 0 w 460266"/>
              <a:gd name="connsiteY13" fmla="*/ 391049 h 467762"/>
              <a:gd name="connsiteX14" fmla="*/ 0 w 460266"/>
              <a:gd name="connsiteY14" fmla="*/ 76713 h 467762"/>
              <a:gd name="connsiteX15" fmla="*/ 76713 w 460266"/>
              <a:gd name="connsiteY15" fmla="*/ 0 h 4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266" h="467762">
                <a:moveTo>
                  <a:pt x="230133" y="108374"/>
                </a:moveTo>
                <a:lnTo>
                  <a:pt x="119304" y="233881"/>
                </a:lnTo>
                <a:lnTo>
                  <a:pt x="230133" y="359388"/>
                </a:lnTo>
                <a:lnTo>
                  <a:pt x="230133" y="296635"/>
                </a:lnTo>
                <a:lnTo>
                  <a:pt x="340962" y="296635"/>
                </a:lnTo>
                <a:lnTo>
                  <a:pt x="340962" y="171128"/>
                </a:lnTo>
                <a:lnTo>
                  <a:pt x="230133" y="171128"/>
                </a:lnTo>
                <a:close/>
                <a:moveTo>
                  <a:pt x="76713" y="0"/>
                </a:moveTo>
                <a:lnTo>
                  <a:pt x="383553" y="0"/>
                </a:lnTo>
                <a:cubicBezTo>
                  <a:pt x="425920" y="0"/>
                  <a:pt x="460266" y="34346"/>
                  <a:pt x="460266" y="76713"/>
                </a:cubicBezTo>
                <a:lnTo>
                  <a:pt x="460266" y="391049"/>
                </a:lnTo>
                <a:cubicBezTo>
                  <a:pt x="460266" y="433416"/>
                  <a:pt x="425920" y="467762"/>
                  <a:pt x="383553" y="467762"/>
                </a:cubicBezTo>
                <a:lnTo>
                  <a:pt x="76713" y="467762"/>
                </a:lnTo>
                <a:cubicBezTo>
                  <a:pt x="34346" y="467762"/>
                  <a:pt x="0" y="433416"/>
                  <a:pt x="0" y="391049"/>
                </a:cubicBezTo>
                <a:lnTo>
                  <a:pt x="0" y="76713"/>
                </a:lnTo>
                <a:cubicBezTo>
                  <a:pt x="0" y="34346"/>
                  <a:pt x="34346" y="0"/>
                  <a:pt x="76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rgbClr val="9898D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3156C-4613-4D15-B703-7855A5A9A7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4" t="45352" r="14103" b="11103"/>
          <a:stretch/>
        </p:blipFill>
        <p:spPr>
          <a:xfrm>
            <a:off x="8871498" y="3096712"/>
            <a:ext cx="2592661" cy="237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ABE570-D349-4619-8D3F-8D236E3CB6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t="11998" r="14501" b="60478"/>
          <a:stretch/>
        </p:blipFill>
        <p:spPr>
          <a:xfrm>
            <a:off x="6096000" y="3971079"/>
            <a:ext cx="2677886" cy="150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83FCC0-6746-43F0-A219-A0A5C5BAC8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1862" r="48956" b="43490"/>
          <a:stretch/>
        </p:blipFill>
        <p:spPr>
          <a:xfrm>
            <a:off x="6096000" y="1576563"/>
            <a:ext cx="2128754" cy="223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373AED-57EE-41D8-A76B-1AA92DD22B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1590" r="47500" b="398"/>
          <a:stretch/>
        </p:blipFill>
        <p:spPr>
          <a:xfrm>
            <a:off x="8445655" y="915108"/>
            <a:ext cx="3018504" cy="207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D81714E2-7FD2-48A5-B5A3-A5EF2C5175AE}"/>
              </a:ext>
            </a:extLst>
          </p:cNvPr>
          <p:cNvSpPr txBox="1"/>
          <p:nvPr/>
        </p:nvSpPr>
        <p:spPr>
          <a:xfrm>
            <a:off x="6096000" y="5618577"/>
            <a:ext cx="5368159" cy="783193"/>
          </a:xfrm>
          <a:prstGeom prst="roundRect">
            <a:avLst/>
          </a:prstGeom>
          <a:effectLst>
            <a:innerShdw blurRad="482600">
              <a:schemeClr val="bg1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Immunogold electron micrographs of Encephalitozoon intestinalis</a:t>
            </a:r>
          </a:p>
        </p:txBody>
      </p:sp>
      <p:sp useBgFill="1">
        <p:nvSpPr>
          <p:cNvPr id="37" name="TextBox 36">
            <a:extLst>
              <a:ext uri="{FF2B5EF4-FFF2-40B4-BE49-F238E27FC236}">
                <a16:creationId xmlns:a16="http://schemas.microsoft.com/office/drawing/2014/main" id="{93606BA6-B5B3-4ABC-BF0B-395F10219B7B}"/>
              </a:ext>
            </a:extLst>
          </p:cNvPr>
          <p:cNvSpPr txBox="1"/>
          <p:nvPr/>
        </p:nvSpPr>
        <p:spPr>
          <a:xfrm>
            <a:off x="1570715" y="5660389"/>
            <a:ext cx="2592662" cy="442674"/>
          </a:xfrm>
          <a:prstGeom prst="roundRect">
            <a:avLst/>
          </a:prstGeom>
          <a:effectLst>
            <a:innerShdw blurRad="482600">
              <a:schemeClr val="bg1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Microsporidian spore</a:t>
            </a:r>
          </a:p>
        </p:txBody>
      </p:sp>
      <p:sp useBgFill="1"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0D8CBF-1415-4F92-ADFC-58983577B63D}"/>
              </a:ext>
            </a:extLst>
          </p:cNvPr>
          <p:cNvSpPr/>
          <p:nvPr/>
        </p:nvSpPr>
        <p:spPr>
          <a:xfrm>
            <a:off x="6096000" y="6454672"/>
            <a:ext cx="5507421" cy="325219"/>
          </a:xfrm>
          <a:prstGeom prst="roundRect">
            <a:avLst>
              <a:gd name="adj" fmla="val 25739"/>
            </a:avLst>
          </a:prstGeom>
          <a:effectLst>
            <a:innerShdw blurRad="114300">
              <a:schemeClr val="bg1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Fernando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Izquierdo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s-E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Parasites &amp; </a:t>
            </a:r>
            <a:r>
              <a:rPr lang="es-E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r>
              <a:rPr lang="es-E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10:560 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0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F6C8EBF-F5E1-454B-B052-698F8583BF68}"/>
              </a:ext>
            </a:extLst>
          </p:cNvPr>
          <p:cNvSpPr/>
          <p:nvPr/>
        </p:nvSpPr>
        <p:spPr>
          <a:xfrm>
            <a:off x="-2792186" y="-7217225"/>
            <a:ext cx="17776372" cy="16622486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چرخة زندگی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2099B-C460-46E0-B117-0EE10B8712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7" y="0"/>
            <a:ext cx="849086" cy="849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F45C4-7EF3-4E95-BF65-0D93563F3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69" y="1458251"/>
            <a:ext cx="8830462" cy="52364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005232-5F39-49C8-B36E-F1F0F6765BE6}"/>
              </a:ext>
            </a:extLst>
          </p:cNvPr>
          <p:cNvSpPr/>
          <p:nvPr/>
        </p:nvSpPr>
        <p:spPr>
          <a:xfrm>
            <a:off x="1449978" y="3923646"/>
            <a:ext cx="5995851" cy="277106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6BAAA7-4671-4167-A0D2-382453E16D02}"/>
              </a:ext>
            </a:extLst>
          </p:cNvPr>
          <p:cNvSpPr/>
          <p:nvPr/>
        </p:nvSpPr>
        <p:spPr>
          <a:xfrm>
            <a:off x="8233954" y="5721531"/>
            <a:ext cx="2277277" cy="2998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D1D1EA-E74A-4A3E-802D-CBA157CAA2DF}"/>
              </a:ext>
            </a:extLst>
          </p:cNvPr>
          <p:cNvSpPr txBox="1"/>
          <p:nvPr/>
        </p:nvSpPr>
        <p:spPr>
          <a:xfrm>
            <a:off x="-5907698" y="5023"/>
            <a:ext cx="4292273" cy="706813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E8CC2D-3CCD-4168-9E7A-1CFA9D1BF8F3}"/>
              </a:ext>
            </a:extLst>
          </p:cNvPr>
          <p:cNvSpPr/>
          <p:nvPr/>
        </p:nvSpPr>
        <p:spPr>
          <a:xfrm>
            <a:off x="-6401354" y="2808258"/>
            <a:ext cx="527958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اسپورهای بلعیده شده در رودة کوچک و در اثر افزایش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PH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و یون کلسیم، شکافته می شوند و اسپوروپالسم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عفونتزا وارد سلول میزبان شده و در آن رشد میکنند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03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9178190-13F9-4932-B75A-4D5DE145F5E0}"/>
              </a:ext>
            </a:extLst>
          </p:cNvPr>
          <p:cNvSpPr/>
          <p:nvPr/>
        </p:nvSpPr>
        <p:spPr>
          <a:xfrm>
            <a:off x="-2792186" y="-7217225"/>
            <a:ext cx="17776372" cy="16622486"/>
          </a:xfrm>
          <a:prstGeom prst="ellipse">
            <a:avLst/>
          </a:prstGeom>
          <a:solidFill>
            <a:schemeClr val="bg1">
              <a:alpha val="8000"/>
            </a:schemeClr>
          </a:solidFill>
          <a:ln w="76200">
            <a:noFill/>
          </a:ln>
          <a:effectLst>
            <a:innerShdw blurRad="127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000" dirty="0">
                <a:cs typeface="B Homa" panose="00000400000000000000" pitchFamily="2" charset="-78"/>
              </a:rPr>
              <a:t>چرخة زندگی</a:t>
            </a:r>
            <a:endParaRPr lang="en-US" sz="4000" dirty="0">
              <a:cs typeface="B Homa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1A905-17F8-4CCF-8567-B07D10AE3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-2758"/>
          <a:stretch/>
        </p:blipFill>
        <p:spPr>
          <a:xfrm>
            <a:off x="5769440" y="-7707086"/>
            <a:ext cx="21368650" cy="14565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1C7AC3-3D2E-4FBD-8068-5C1C51CE7601}"/>
              </a:ext>
            </a:extLst>
          </p:cNvPr>
          <p:cNvSpPr txBox="1"/>
          <p:nvPr/>
        </p:nvSpPr>
        <p:spPr>
          <a:xfrm>
            <a:off x="-1" y="0"/>
            <a:ext cx="576944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2C76AE-8209-4228-A62D-44D3AF4EF5BB}"/>
              </a:ext>
            </a:extLst>
          </p:cNvPr>
          <p:cNvSpPr/>
          <p:nvPr/>
        </p:nvSpPr>
        <p:spPr>
          <a:xfrm>
            <a:off x="244928" y="2460786"/>
            <a:ext cx="527958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اسپورهای بلعیده شده در رودة کوچک و در اثر افزایش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PH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و یون کلسیم، شکافته می شوند و اسپوروپ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لا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سم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عفونتزا وارد سلول میزبان شده و در آن رشد میکنند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anose="00000400000000000000" pitchFamily="2" charset="-78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134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headEnd type="none"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19102</TotalTime>
  <Words>1537</Words>
  <Application>Microsoft Office PowerPoint</Application>
  <PresentationFormat>Widescreen</PresentationFormat>
  <Paragraphs>237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Agency FB</vt:lpstr>
      <vt:lpstr>Algerian</vt:lpstr>
      <vt:lpstr>Arial</vt:lpstr>
      <vt:lpstr>Arial Black</vt:lpstr>
      <vt:lpstr>BlinkMacSystemFont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Mahtab Kn</dc:creator>
  <cp:lastModifiedBy>Mahtab Kn</cp:lastModifiedBy>
  <cp:revision>244</cp:revision>
  <dcterms:created xsi:type="dcterms:W3CDTF">2023-04-11T14:10:36Z</dcterms:created>
  <dcterms:modified xsi:type="dcterms:W3CDTF">2024-07-19T09:01:39Z</dcterms:modified>
</cp:coreProperties>
</file>